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4"/>
  </p:sldMasterIdLst>
  <p:notesMasterIdLst>
    <p:notesMasterId r:id="rId39"/>
  </p:notesMasterIdLst>
  <p:handoutMasterIdLst>
    <p:handoutMasterId r:id="rId40"/>
  </p:handoutMasterIdLst>
  <p:sldIdLst>
    <p:sldId id="256" r:id="rId5"/>
    <p:sldId id="277" r:id="rId6"/>
    <p:sldId id="292" r:id="rId7"/>
    <p:sldId id="279" r:id="rId8"/>
    <p:sldId id="283" r:id="rId9"/>
    <p:sldId id="288" r:id="rId10"/>
    <p:sldId id="289" r:id="rId11"/>
    <p:sldId id="293" r:id="rId12"/>
    <p:sldId id="294" r:id="rId13"/>
    <p:sldId id="295" r:id="rId14"/>
    <p:sldId id="296" r:id="rId15"/>
    <p:sldId id="297" r:id="rId16"/>
    <p:sldId id="298" r:id="rId17"/>
    <p:sldId id="299" r:id="rId18"/>
    <p:sldId id="300" r:id="rId19"/>
    <p:sldId id="301" r:id="rId20"/>
    <p:sldId id="304" r:id="rId21"/>
    <p:sldId id="305" r:id="rId22"/>
    <p:sldId id="306" r:id="rId23"/>
    <p:sldId id="307" r:id="rId24"/>
    <p:sldId id="308" r:id="rId25"/>
    <p:sldId id="309" r:id="rId26"/>
    <p:sldId id="310" r:id="rId27"/>
    <p:sldId id="311" r:id="rId28"/>
    <p:sldId id="312" r:id="rId29"/>
    <p:sldId id="313" r:id="rId30"/>
    <p:sldId id="314" r:id="rId31"/>
    <p:sldId id="316" r:id="rId32"/>
    <p:sldId id="317" r:id="rId33"/>
    <p:sldId id="318" r:id="rId34"/>
    <p:sldId id="319" r:id="rId35"/>
    <p:sldId id="320" r:id="rId36"/>
    <p:sldId id="321" r:id="rId37"/>
    <p:sldId id="31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52" autoAdjust="0"/>
  </p:normalViewPr>
  <p:slideViewPr>
    <p:cSldViewPr snapToGrid="0" showGuides="1">
      <p:cViewPr varScale="1">
        <p:scale>
          <a:sx n="68" d="100"/>
          <a:sy n="68" d="100"/>
        </p:scale>
        <p:origin x="816" y="7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jkaran\Desktop\CareerFoundry\Manisha%20Task%208%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jkaran\Documents\CareerFoundry-%20Data%20Analytics%20Program\1.%20Intro%20to%20Data%20Analytics%20-%20Tasks\Manisha%20Task%20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jkaran\Desktop\CareerFoundry\Manisha%20Task%209%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[Manisha Task 8 .xlsx]4!PivotTable3</c:name>
    <c:fmtId val="-1"/>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22740243300648"/>
          <c:y val="0.14133124828256369"/>
          <c:w val="0.87313368662704627"/>
          <c:h val="0.69263936047655661"/>
        </c:manualLayout>
      </c:layout>
      <c:lineChart>
        <c:grouping val="standard"/>
        <c:varyColors val="0"/>
        <c:ser>
          <c:idx val="0"/>
          <c:order val="0"/>
          <c:tx>
            <c:strRef>
              <c:f>'4'!$B$3</c:f>
              <c:strCache>
                <c:ptCount val="1"/>
                <c:pt idx="0">
                  <c:v>Sum of proportion_north_america_sales</c:v>
                </c:pt>
              </c:strCache>
            </c:strRef>
          </c:tx>
          <c:spPr>
            <a:ln w="28575" cap="rnd">
              <a:solidFill>
                <a:schemeClr val="accent1"/>
              </a:solidFill>
              <a:round/>
            </a:ln>
            <a:effectLst/>
          </c:spPr>
          <c:marker>
            <c:symbol val="none"/>
          </c:marker>
          <c:cat>
            <c:strRef>
              <c:f>'4'!$A$4:$A$41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'4'!$B$4:$B$41</c:f>
              <c:numCache>
                <c:formatCode>0%</c:formatCode>
                <c:ptCount val="37"/>
                <c:pt idx="0">
                  <c:v>0.93057996485061545</c:v>
                </c:pt>
                <c:pt idx="1">
                  <c:v>0.93374336035784145</c:v>
                </c:pt>
                <c:pt idx="2">
                  <c:v>0.93277893277893309</c:v>
                </c:pt>
                <c:pt idx="3">
                  <c:v>0.46217986896962471</c:v>
                </c:pt>
                <c:pt idx="4">
                  <c:v>0.66084193804606817</c:v>
                </c:pt>
                <c:pt idx="5">
                  <c:v>0.625324434556915</c:v>
                </c:pt>
                <c:pt idx="6">
                  <c:v>0.33719989209603451</c:v>
                </c:pt>
                <c:pt idx="7">
                  <c:v>0.38914443422263129</c:v>
                </c:pt>
                <c:pt idx="8">
                  <c:v>0.50550614146548067</c:v>
                </c:pt>
                <c:pt idx="9">
                  <c:v>0.61470388019060584</c:v>
                </c:pt>
                <c:pt idx="10">
                  <c:v>0.51548896537760691</c:v>
                </c:pt>
                <c:pt idx="11">
                  <c:v>0.39590443686006821</c:v>
                </c:pt>
                <c:pt idx="12">
                  <c:v>0.44472163865546227</c:v>
                </c:pt>
                <c:pt idx="13">
                  <c:v>0.32883862548934323</c:v>
                </c:pt>
                <c:pt idx="14">
                  <c:v>0.35556397625363134</c:v>
                </c:pt>
                <c:pt idx="15">
                  <c:v>0.28169333787311357</c:v>
                </c:pt>
                <c:pt idx="16">
                  <c:v>0.4356515189555612</c:v>
                </c:pt>
                <c:pt idx="17">
                  <c:v>0.47143994427306202</c:v>
                </c:pt>
                <c:pt idx="18">
                  <c:v>0.5004873864389604</c:v>
                </c:pt>
                <c:pt idx="19">
                  <c:v>0.50169140764914222</c:v>
                </c:pt>
                <c:pt idx="20">
                  <c:v>0.46879341139114866</c:v>
                </c:pt>
                <c:pt idx="21">
                  <c:v>0.52487404591667675</c:v>
                </c:pt>
                <c:pt idx="22">
                  <c:v>0.54659688511327131</c:v>
                </c:pt>
                <c:pt idx="23">
                  <c:v>0.54098085790135886</c:v>
                </c:pt>
                <c:pt idx="24">
                  <c:v>0.53084829839498493</c:v>
                </c:pt>
                <c:pt idx="25">
                  <c:v>0.52748184545810706</c:v>
                </c:pt>
                <c:pt idx="26">
                  <c:v>0.50499001996008586</c:v>
                </c:pt>
                <c:pt idx="27">
                  <c:v>0.51019407157922558</c:v>
                </c:pt>
                <c:pt idx="28">
                  <c:v>0.51689954405059801</c:v>
                </c:pt>
                <c:pt idx="29">
                  <c:v>0.50741239892183521</c:v>
                </c:pt>
                <c:pt idx="30">
                  <c:v>0.50626508028954598</c:v>
                </c:pt>
                <c:pt idx="31">
                  <c:v>0.46717959650381302</c:v>
                </c:pt>
                <c:pt idx="32">
                  <c:v>0.42625295703361593</c:v>
                </c:pt>
                <c:pt idx="33">
                  <c:v>0.41987466427932141</c:v>
                </c:pt>
                <c:pt idx="34">
                  <c:v>0.39154428126390978</c:v>
                </c:pt>
                <c:pt idx="35">
                  <c:v>0.38882166086825259</c:v>
                </c:pt>
                <c:pt idx="36">
                  <c:v>0.3194698999013118</c:v>
                </c:pt>
              </c:numCache>
            </c:numRef>
          </c:val>
          <c:smooth val="0"/>
          <c:extLst>
            <c:ext xmlns:c16="http://schemas.microsoft.com/office/drawing/2014/chart" uri="{C3380CC4-5D6E-409C-BE32-E72D297353CC}">
              <c16:uniqueId val="{00000000-331E-4E33-B1A6-40E2E26F85B6}"/>
            </c:ext>
          </c:extLst>
        </c:ser>
        <c:ser>
          <c:idx val="1"/>
          <c:order val="1"/>
          <c:tx>
            <c:strRef>
              <c:f>'4'!$C$3</c:f>
              <c:strCache>
                <c:ptCount val="1"/>
                <c:pt idx="0">
                  <c:v> Sum of proportion_EU-Sales</c:v>
                </c:pt>
              </c:strCache>
            </c:strRef>
          </c:tx>
          <c:spPr>
            <a:ln w="28575" cap="rnd">
              <a:solidFill>
                <a:schemeClr val="accent2"/>
              </a:solidFill>
              <a:round/>
            </a:ln>
            <a:effectLst/>
          </c:spPr>
          <c:marker>
            <c:symbol val="none"/>
          </c:marker>
          <c:cat>
            <c:strRef>
              <c:f>'4'!$A$4:$A$41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'4'!$C$4:$C$41</c:f>
              <c:numCache>
                <c:formatCode>0%</c:formatCode>
                <c:ptCount val="37"/>
                <c:pt idx="0">
                  <c:v>5.8875219683655555E-2</c:v>
                </c:pt>
                <c:pt idx="1">
                  <c:v>5.4794520547945209E-2</c:v>
                </c:pt>
                <c:pt idx="2">
                  <c:v>5.717255717255721E-2</c:v>
                </c:pt>
                <c:pt idx="3">
                  <c:v>4.7647409172126273E-2</c:v>
                </c:pt>
                <c:pt idx="4">
                  <c:v>4.1699761715647321E-2</c:v>
                </c:pt>
                <c:pt idx="5">
                  <c:v>8.7875417130144601E-2</c:v>
                </c:pt>
                <c:pt idx="6">
                  <c:v>7.6611815484219067E-2</c:v>
                </c:pt>
                <c:pt idx="7">
                  <c:v>6.4857405703771867E-2</c:v>
                </c:pt>
                <c:pt idx="8">
                  <c:v>0.13955950868276157</c:v>
                </c:pt>
                <c:pt idx="9">
                  <c:v>0.11490810074880871</c:v>
                </c:pt>
                <c:pt idx="10">
                  <c:v>0.15448471350475804</c:v>
                </c:pt>
                <c:pt idx="11">
                  <c:v>0.12255662426310887</c:v>
                </c:pt>
                <c:pt idx="12">
                  <c:v>0.1537552521008404</c:v>
                </c:pt>
                <c:pt idx="13">
                  <c:v>0.10113092648977816</c:v>
                </c:pt>
                <c:pt idx="14">
                  <c:v>0.18794998105342922</c:v>
                </c:pt>
                <c:pt idx="15">
                  <c:v>0.16910679832028142</c:v>
                </c:pt>
                <c:pt idx="16">
                  <c:v>0.23730856138589002</c:v>
                </c:pt>
                <c:pt idx="17">
                  <c:v>0.24042193253059982</c:v>
                </c:pt>
                <c:pt idx="18">
                  <c:v>0.26084922213124428</c:v>
                </c:pt>
                <c:pt idx="19">
                  <c:v>0.24941298205117995</c:v>
                </c:pt>
                <c:pt idx="20">
                  <c:v>0.26170867235562595</c:v>
                </c:pt>
                <c:pt idx="21">
                  <c:v>0.28627025070142126</c:v>
                </c:pt>
                <c:pt idx="22">
                  <c:v>0.27745752427184667</c:v>
                </c:pt>
                <c:pt idx="23">
                  <c:v>0.29009361464300853</c:v>
                </c:pt>
                <c:pt idx="24">
                  <c:v>0.25594428942787123</c:v>
                </c:pt>
                <c:pt idx="25">
                  <c:v>0.26512153759186208</c:v>
                </c:pt>
                <c:pt idx="26">
                  <c:v>0.24804237678489563</c:v>
                </c:pt>
                <c:pt idx="27">
                  <c:v>0.26265879698510775</c:v>
                </c:pt>
                <c:pt idx="28">
                  <c:v>0.27165759670539952</c:v>
                </c:pt>
                <c:pt idx="29">
                  <c:v>0.28712189278227218</c:v>
                </c:pt>
                <c:pt idx="30">
                  <c:v>0.29433397121225008</c:v>
                </c:pt>
                <c:pt idx="31">
                  <c:v>0.32450241283746067</c:v>
                </c:pt>
                <c:pt idx="32">
                  <c:v>0.326731583869727</c:v>
                </c:pt>
                <c:pt idx="33">
                  <c:v>0.34168904804536099</c:v>
                </c:pt>
                <c:pt idx="34">
                  <c:v>0.37279335410176734</c:v>
                </c:pt>
                <c:pt idx="35">
                  <c:v>0.3694978066858296</c:v>
                </c:pt>
                <c:pt idx="36">
                  <c:v>0.37727336810940432</c:v>
                </c:pt>
              </c:numCache>
            </c:numRef>
          </c:val>
          <c:smooth val="0"/>
          <c:extLst>
            <c:ext xmlns:c16="http://schemas.microsoft.com/office/drawing/2014/chart" uri="{C3380CC4-5D6E-409C-BE32-E72D297353CC}">
              <c16:uniqueId val="{00000001-331E-4E33-B1A6-40E2E26F85B6}"/>
            </c:ext>
          </c:extLst>
        </c:ser>
        <c:ser>
          <c:idx val="2"/>
          <c:order val="2"/>
          <c:tx>
            <c:strRef>
              <c:f>'4'!$D$3</c:f>
              <c:strCache>
                <c:ptCount val="1"/>
                <c:pt idx="0">
                  <c:v>Sum of proportion_JP_sales</c:v>
                </c:pt>
              </c:strCache>
            </c:strRef>
          </c:tx>
          <c:spPr>
            <a:ln w="28575" cap="rnd">
              <a:solidFill>
                <a:schemeClr val="accent3"/>
              </a:solidFill>
              <a:round/>
            </a:ln>
            <a:effectLst/>
          </c:spPr>
          <c:marker>
            <c:symbol val="none"/>
          </c:marker>
          <c:cat>
            <c:strRef>
              <c:f>'4'!$A$4:$A$41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'4'!$D$4:$D$41</c:f>
              <c:numCache>
                <c:formatCode>0%</c:formatCode>
                <c:ptCount val="37"/>
                <c:pt idx="0">
                  <c:v>0</c:v>
                </c:pt>
                <c:pt idx="1">
                  <c:v>0</c:v>
                </c:pt>
                <c:pt idx="2">
                  <c:v>0</c:v>
                </c:pt>
                <c:pt idx="3">
                  <c:v>0.48243001786777834</c:v>
                </c:pt>
                <c:pt idx="4">
                  <c:v>0.28335980937251776</c:v>
                </c:pt>
                <c:pt idx="5">
                  <c:v>0.26992955135335556</c:v>
                </c:pt>
                <c:pt idx="6">
                  <c:v>0.53439438899379543</c:v>
                </c:pt>
                <c:pt idx="7">
                  <c:v>0.5349586016559339</c:v>
                </c:pt>
                <c:pt idx="8">
                  <c:v>0.33375688267683179</c:v>
                </c:pt>
                <c:pt idx="9">
                  <c:v>0.24996596324029954</c:v>
                </c:pt>
                <c:pt idx="10">
                  <c:v>0.30127556185462656</c:v>
                </c:pt>
                <c:pt idx="11">
                  <c:v>0.45857896369841761</c:v>
                </c:pt>
                <c:pt idx="12">
                  <c:v>0.37959558823529421</c:v>
                </c:pt>
                <c:pt idx="13">
                  <c:v>0.55089169204001764</c:v>
                </c:pt>
                <c:pt idx="14">
                  <c:v>0.42932929139825693</c:v>
                </c:pt>
                <c:pt idx="15">
                  <c:v>0.51923731699012665</c:v>
                </c:pt>
                <c:pt idx="16">
                  <c:v>0.28842580969118747</c:v>
                </c:pt>
                <c:pt idx="17">
                  <c:v>0.24315852323614259</c:v>
                </c:pt>
                <c:pt idx="18">
                  <c:v>0.19511053924435634</c:v>
                </c:pt>
                <c:pt idx="19">
                  <c:v>0.20830182672026093</c:v>
                </c:pt>
                <c:pt idx="20">
                  <c:v>0.21219487993649533</c:v>
                </c:pt>
                <c:pt idx="21">
                  <c:v>0.12025220985307901</c:v>
                </c:pt>
                <c:pt idx="22">
                  <c:v>0.10558252427184517</c:v>
                </c:pt>
                <c:pt idx="23">
                  <c:v>9.5570769875646597E-2</c:v>
                </c:pt>
                <c:pt idx="24">
                  <c:v>9.9329851422575485E-2</c:v>
                </c:pt>
                <c:pt idx="25">
                  <c:v>0.11801539331217178</c:v>
                </c:pt>
                <c:pt idx="26">
                  <c:v>0.14150545063718936</c:v>
                </c:pt>
                <c:pt idx="27">
                  <c:v>9.8638065497115499E-2</c:v>
                </c:pt>
                <c:pt idx="28">
                  <c:v>8.880717752610745E-2</c:v>
                </c:pt>
                <c:pt idx="29">
                  <c:v>9.2737346510932114E-2</c:v>
                </c:pt>
                <c:pt idx="30">
                  <c:v>9.9059821948582621E-2</c:v>
                </c:pt>
                <c:pt idx="31">
                  <c:v>0.10279268978081053</c:v>
                </c:pt>
                <c:pt idx="32">
                  <c:v>0.1423227155196137</c:v>
                </c:pt>
                <c:pt idx="33">
                  <c:v>0.12921515965383532</c:v>
                </c:pt>
                <c:pt idx="34">
                  <c:v>0.1170746180091983</c:v>
                </c:pt>
                <c:pt idx="35">
                  <c:v>0.12751474814702926</c:v>
                </c:pt>
                <c:pt idx="36">
                  <c:v>0.19314817425630851</c:v>
                </c:pt>
              </c:numCache>
            </c:numRef>
          </c:val>
          <c:smooth val="0"/>
          <c:extLst>
            <c:ext xmlns:c16="http://schemas.microsoft.com/office/drawing/2014/chart" uri="{C3380CC4-5D6E-409C-BE32-E72D297353CC}">
              <c16:uniqueId val="{00000002-331E-4E33-B1A6-40E2E26F85B6}"/>
            </c:ext>
          </c:extLst>
        </c:ser>
        <c:dLbls>
          <c:showLegendKey val="0"/>
          <c:showVal val="0"/>
          <c:showCatName val="0"/>
          <c:showSerName val="0"/>
          <c:showPercent val="0"/>
          <c:showBubbleSize val="0"/>
        </c:dLbls>
        <c:smooth val="0"/>
        <c:axId val="533165104"/>
        <c:axId val="296574416"/>
      </c:lineChart>
      <c:catAx>
        <c:axId val="53316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Cambria" panose="02040503050406030204" pitchFamily="18" charset="0"/>
                <a:ea typeface="Cambria" panose="02040503050406030204" pitchFamily="18" charset="0"/>
                <a:cs typeface="+mn-cs"/>
              </a:defRPr>
            </a:pPr>
            <a:endParaRPr lang="en-US"/>
          </a:p>
        </c:txPr>
        <c:crossAx val="296574416"/>
        <c:crosses val="autoZero"/>
        <c:auto val="1"/>
        <c:lblAlgn val="ctr"/>
        <c:lblOffset val="100"/>
        <c:noMultiLvlLbl val="0"/>
      </c:catAx>
      <c:valAx>
        <c:axId val="29657441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mbria" panose="02040503050406030204" pitchFamily="18" charset="0"/>
                <a:ea typeface="Cambria" panose="02040503050406030204" pitchFamily="18" charset="0"/>
                <a:cs typeface="+mn-cs"/>
              </a:defRPr>
            </a:pPr>
            <a:endParaRPr lang="en-US"/>
          </a:p>
        </c:txPr>
        <c:crossAx val="533165104"/>
        <c:crosses val="autoZero"/>
        <c:crossBetween val="between"/>
      </c:valAx>
      <c:spPr>
        <a:noFill/>
        <a:ln>
          <a:noFill/>
        </a:ln>
        <a:effectLst/>
      </c:spPr>
    </c:plotArea>
    <c:legend>
      <c:legendPos val="r"/>
      <c:layout>
        <c:manualLayout>
          <c:xMode val="edge"/>
          <c:yMode val="edge"/>
          <c:x val="0.35457457272322218"/>
          <c:y val="1.6959182073741838E-3"/>
          <c:w val="0.62692136322454683"/>
          <c:h val="0.16040270143523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Cambria" panose="02040503050406030204" pitchFamily="18" charset="0"/>
          <a:ea typeface="Cambria" panose="020405030504060302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[Manisha Task 9 .xlsx]4!PivotTable3</c:name>
    <c:fmtId val="2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0310081432128672E-2"/>
          <c:y val="0.19756217227847564"/>
          <c:w val="0.89880240931422029"/>
          <c:h val="0.5607968094983643"/>
        </c:manualLayout>
      </c:layout>
      <c:barChart>
        <c:barDir val="col"/>
        <c:grouping val="percentStacked"/>
        <c:varyColors val="0"/>
        <c:ser>
          <c:idx val="0"/>
          <c:order val="0"/>
          <c:tx>
            <c:strRef>
              <c:f>'4'!$B$3</c:f>
              <c:strCache>
                <c:ptCount val="1"/>
                <c:pt idx="0">
                  <c:v>Sum of NA_Sales</c:v>
                </c:pt>
              </c:strCache>
            </c:strRef>
          </c:tx>
          <c:spPr>
            <a:solidFill>
              <a:schemeClr val="accent1"/>
            </a:solidFill>
            <a:ln>
              <a:noFill/>
            </a:ln>
            <a:effectLst/>
          </c:spPr>
          <c:invertIfNegative val="0"/>
          <c:cat>
            <c:strRef>
              <c:f>'4'!$A$4:$A$16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'4'!$B$4:$B$16</c:f>
              <c:numCache>
                <c:formatCode>General</c:formatCode>
                <c:ptCount val="12"/>
                <c:pt idx="0">
                  <c:v>877.82999999999163</c:v>
                </c:pt>
                <c:pt idx="1">
                  <c:v>105.76999999999998</c:v>
                </c:pt>
                <c:pt idx="2">
                  <c:v>223.59000000000017</c:v>
                </c:pt>
                <c:pt idx="3">
                  <c:v>410.23999999999904</c:v>
                </c:pt>
                <c:pt idx="4">
                  <c:v>447.0499999999991</c:v>
                </c:pt>
                <c:pt idx="5">
                  <c:v>123.78000000000009</c:v>
                </c:pt>
                <c:pt idx="6">
                  <c:v>359.41999999999774</c:v>
                </c:pt>
                <c:pt idx="7">
                  <c:v>327.27999999999901</c:v>
                </c:pt>
                <c:pt idx="8">
                  <c:v>582.59999999999502</c:v>
                </c:pt>
                <c:pt idx="9">
                  <c:v>183.31000000000068</c:v>
                </c:pt>
                <c:pt idx="10">
                  <c:v>683.34999999999673</c:v>
                </c:pt>
                <c:pt idx="11">
                  <c:v>68.700000000000188</c:v>
                </c:pt>
              </c:numCache>
            </c:numRef>
          </c:val>
          <c:extLst>
            <c:ext xmlns:c16="http://schemas.microsoft.com/office/drawing/2014/chart" uri="{C3380CC4-5D6E-409C-BE32-E72D297353CC}">
              <c16:uniqueId val="{00000000-AEE1-4D00-A563-608A589021CD}"/>
            </c:ext>
          </c:extLst>
        </c:ser>
        <c:ser>
          <c:idx val="1"/>
          <c:order val="1"/>
          <c:tx>
            <c:strRef>
              <c:f>'4'!$C$3</c:f>
              <c:strCache>
                <c:ptCount val="1"/>
                <c:pt idx="0">
                  <c:v>Sum of EU_Sales</c:v>
                </c:pt>
              </c:strCache>
            </c:strRef>
          </c:tx>
          <c:spPr>
            <a:solidFill>
              <a:schemeClr val="accent2"/>
            </a:solidFill>
            <a:ln>
              <a:noFill/>
            </a:ln>
            <a:effectLst/>
          </c:spPr>
          <c:invertIfNegative val="0"/>
          <c:cat>
            <c:strRef>
              <c:f>'4'!$A$4:$A$16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'4'!$C$4:$C$16</c:f>
              <c:numCache>
                <c:formatCode>General</c:formatCode>
                <c:ptCount val="12"/>
                <c:pt idx="0">
                  <c:v>524.99999999998545</c:v>
                </c:pt>
                <c:pt idx="1">
                  <c:v>64.100000000000065</c:v>
                </c:pt>
                <c:pt idx="2">
                  <c:v>101.32000000000025</c:v>
                </c:pt>
                <c:pt idx="3">
                  <c:v>215.98000000000036</c:v>
                </c:pt>
                <c:pt idx="4">
                  <c:v>201.63000000000017</c:v>
                </c:pt>
                <c:pt idx="5">
                  <c:v>50.77999999999998</c:v>
                </c:pt>
                <c:pt idx="6">
                  <c:v>238.39000000000024</c:v>
                </c:pt>
                <c:pt idx="7">
                  <c:v>188.06000000000031</c:v>
                </c:pt>
                <c:pt idx="8">
                  <c:v>313.26999999999668</c:v>
                </c:pt>
                <c:pt idx="9">
                  <c:v>113.38000000000019</c:v>
                </c:pt>
                <c:pt idx="10">
                  <c:v>376.84999999999457</c:v>
                </c:pt>
                <c:pt idx="11">
                  <c:v>45.340000000000053</c:v>
                </c:pt>
              </c:numCache>
            </c:numRef>
          </c:val>
          <c:extLst>
            <c:ext xmlns:c16="http://schemas.microsoft.com/office/drawing/2014/chart" uri="{C3380CC4-5D6E-409C-BE32-E72D297353CC}">
              <c16:uniqueId val="{00000001-AEE1-4D00-A563-608A589021CD}"/>
            </c:ext>
          </c:extLst>
        </c:ser>
        <c:ser>
          <c:idx val="2"/>
          <c:order val="2"/>
          <c:tx>
            <c:strRef>
              <c:f>'4'!$D$3</c:f>
              <c:strCache>
                <c:ptCount val="1"/>
                <c:pt idx="0">
                  <c:v>Sum of JP_Sales</c:v>
                </c:pt>
              </c:strCache>
            </c:strRef>
          </c:tx>
          <c:spPr>
            <a:solidFill>
              <a:schemeClr val="accent3"/>
            </a:solidFill>
            <a:ln>
              <a:noFill/>
            </a:ln>
            <a:effectLst/>
          </c:spPr>
          <c:invertIfNegative val="0"/>
          <c:cat>
            <c:strRef>
              <c:f>'4'!$A$4:$A$16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'4'!$D$4:$D$16</c:f>
              <c:numCache>
                <c:formatCode>General</c:formatCode>
                <c:ptCount val="12"/>
                <c:pt idx="0">
                  <c:v>159.95000000000087</c:v>
                </c:pt>
                <c:pt idx="1">
                  <c:v>51.55000000000031</c:v>
                </c:pt>
                <c:pt idx="2">
                  <c:v>87.350000000000136</c:v>
                </c:pt>
                <c:pt idx="3">
                  <c:v>107.75999999999995</c:v>
                </c:pt>
                <c:pt idx="4">
                  <c:v>130.77000000000012</c:v>
                </c:pt>
                <c:pt idx="5">
                  <c:v>57.309999999999967</c:v>
                </c:pt>
                <c:pt idx="6">
                  <c:v>56.690000000000019</c:v>
                </c:pt>
                <c:pt idx="7">
                  <c:v>352.3099999999979</c:v>
                </c:pt>
                <c:pt idx="8">
                  <c:v>38.280000000000072</c:v>
                </c:pt>
                <c:pt idx="9">
                  <c:v>63.700000000000067</c:v>
                </c:pt>
                <c:pt idx="10">
                  <c:v>135.3700000000004</c:v>
                </c:pt>
                <c:pt idx="11">
                  <c:v>49.460000000000029</c:v>
                </c:pt>
              </c:numCache>
            </c:numRef>
          </c:val>
          <c:extLst>
            <c:ext xmlns:c16="http://schemas.microsoft.com/office/drawing/2014/chart" uri="{C3380CC4-5D6E-409C-BE32-E72D297353CC}">
              <c16:uniqueId val="{00000002-AEE1-4D00-A563-608A589021CD}"/>
            </c:ext>
          </c:extLst>
        </c:ser>
        <c:ser>
          <c:idx val="3"/>
          <c:order val="3"/>
          <c:tx>
            <c:strRef>
              <c:f>'4'!$E$3</c:f>
              <c:strCache>
                <c:ptCount val="1"/>
                <c:pt idx="0">
                  <c:v>Sum of Other_Sales</c:v>
                </c:pt>
              </c:strCache>
            </c:strRef>
          </c:tx>
          <c:spPr>
            <a:solidFill>
              <a:schemeClr val="accent4"/>
            </a:solidFill>
            <a:ln>
              <a:noFill/>
            </a:ln>
            <a:effectLst/>
          </c:spPr>
          <c:invertIfNegative val="0"/>
          <c:cat>
            <c:strRef>
              <c:f>'4'!$A$4:$A$16</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'4'!$E$4:$E$16</c:f>
              <c:numCache>
                <c:formatCode>General</c:formatCode>
                <c:ptCount val="12"/>
                <c:pt idx="0">
                  <c:v>192.78999999999849</c:v>
                </c:pt>
                <c:pt idx="1">
                  <c:v>19.220000000000173</c:v>
                </c:pt>
                <c:pt idx="2">
                  <c:v>37.879999999999917</c:v>
                </c:pt>
                <c:pt idx="3">
                  <c:v>79.510000000001099</c:v>
                </c:pt>
                <c:pt idx="4">
                  <c:v>52.06999999999973</c:v>
                </c:pt>
                <c:pt idx="5">
                  <c:v>13.719999999999963</c:v>
                </c:pt>
                <c:pt idx="6">
                  <c:v>77.82000000000113</c:v>
                </c:pt>
                <c:pt idx="7">
                  <c:v>63.219999999999771</c:v>
                </c:pt>
                <c:pt idx="8">
                  <c:v>103.0900000000011</c:v>
                </c:pt>
                <c:pt idx="9">
                  <c:v>33.649999999999913</c:v>
                </c:pt>
                <c:pt idx="10">
                  <c:v>136.72999999999783</c:v>
                </c:pt>
                <c:pt idx="11">
                  <c:v>12.139999999999944</c:v>
                </c:pt>
              </c:numCache>
            </c:numRef>
          </c:val>
          <c:extLst>
            <c:ext xmlns:c16="http://schemas.microsoft.com/office/drawing/2014/chart" uri="{C3380CC4-5D6E-409C-BE32-E72D297353CC}">
              <c16:uniqueId val="{00000003-AEE1-4D00-A563-608A589021CD}"/>
            </c:ext>
          </c:extLst>
        </c:ser>
        <c:dLbls>
          <c:showLegendKey val="0"/>
          <c:showVal val="0"/>
          <c:showCatName val="0"/>
          <c:showSerName val="0"/>
          <c:showPercent val="0"/>
          <c:showBubbleSize val="0"/>
        </c:dLbls>
        <c:gapWidth val="150"/>
        <c:overlap val="100"/>
        <c:axId val="1637667760"/>
        <c:axId val="1893095712"/>
      </c:barChart>
      <c:catAx>
        <c:axId val="163766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crossAx val="1893095712"/>
        <c:crosses val="autoZero"/>
        <c:auto val="1"/>
        <c:lblAlgn val="ctr"/>
        <c:lblOffset val="100"/>
        <c:noMultiLvlLbl val="0"/>
      </c:catAx>
      <c:valAx>
        <c:axId val="189309571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crossAx val="1637667760"/>
        <c:crosses val="autoZero"/>
        <c:crossBetween val="between"/>
      </c:valAx>
      <c:spPr>
        <a:noFill/>
        <a:ln>
          <a:noFill/>
        </a:ln>
        <a:effectLst/>
      </c:spPr>
    </c:plotArea>
    <c:legend>
      <c:legendPos val="r"/>
      <c:layout>
        <c:manualLayout>
          <c:xMode val="edge"/>
          <c:yMode val="edge"/>
          <c:x val="5.7857711305971005E-2"/>
          <c:y val="3.9441161360779815E-3"/>
          <c:w val="0.84451650151833246"/>
          <c:h val="0.14392549840454111"/>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ysClr val="windowText" lastClr="000000"/>
          </a:solidFill>
          <a:latin typeface="Cambria" panose="02040503050406030204" pitchFamily="18" charset="0"/>
          <a:ea typeface="Cambria" panose="020405030504060302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[Manisha Task 9 .xlsx]Sheet1!PivotTable1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818684571878186E-2"/>
          <c:y val="0.10943179725702282"/>
          <c:w val="0.91818131542812187"/>
          <c:h val="0.75671465058071719"/>
        </c:manualLayout>
      </c:layout>
      <c:barChart>
        <c:barDir val="col"/>
        <c:grouping val="clustered"/>
        <c:varyColors val="0"/>
        <c:ser>
          <c:idx val="0"/>
          <c:order val="0"/>
          <c:tx>
            <c:strRef>
              <c:f>Sheet1!$B$3</c:f>
              <c:strCache>
                <c:ptCount val="1"/>
                <c:pt idx="0">
                  <c:v>Sum of NA_Sales</c:v>
                </c:pt>
              </c:strCache>
            </c:strRef>
          </c:tx>
          <c:spPr>
            <a:solidFill>
              <a:schemeClr val="accent1"/>
            </a:solidFill>
            <a:ln>
              <a:noFill/>
            </a:ln>
            <a:effectLst/>
          </c:spPr>
          <c:invertIfNegative val="0"/>
          <c:cat>
            <c:strRef>
              <c:f>Sheet1!$A$4:$A$23</c:f>
              <c:strCache>
                <c:ptCount val="19"/>
                <c:pt idx="0">
                  <c:v>SNES</c:v>
                </c:pt>
                <c:pt idx="1">
                  <c:v>3DS</c:v>
                </c:pt>
                <c:pt idx="2">
                  <c:v>XOne</c:v>
                </c:pt>
                <c:pt idx="3">
                  <c:v>2600</c:v>
                </c:pt>
                <c:pt idx="4">
                  <c:v>PC</c:v>
                </c:pt>
                <c:pt idx="5">
                  <c:v>PS4</c:v>
                </c:pt>
                <c:pt idx="6">
                  <c:v>PSP</c:v>
                </c:pt>
                <c:pt idx="7">
                  <c:v>GB</c:v>
                </c:pt>
                <c:pt idx="8">
                  <c:v>NES</c:v>
                </c:pt>
                <c:pt idx="9">
                  <c:v>GC</c:v>
                </c:pt>
                <c:pt idx="10">
                  <c:v>N64</c:v>
                </c:pt>
                <c:pt idx="11">
                  <c:v>XB</c:v>
                </c:pt>
                <c:pt idx="12">
                  <c:v>GBA</c:v>
                </c:pt>
                <c:pt idx="13">
                  <c:v>PS</c:v>
                </c:pt>
                <c:pt idx="14">
                  <c:v>DS</c:v>
                </c:pt>
                <c:pt idx="15">
                  <c:v>PS3</c:v>
                </c:pt>
                <c:pt idx="16">
                  <c:v>Wii</c:v>
                </c:pt>
                <c:pt idx="17">
                  <c:v>PS2</c:v>
                </c:pt>
                <c:pt idx="18">
                  <c:v>X360</c:v>
                </c:pt>
              </c:strCache>
            </c:strRef>
          </c:cat>
          <c:val>
            <c:numRef>
              <c:f>Sheet1!$B$4:$B$23</c:f>
              <c:numCache>
                <c:formatCode>General</c:formatCode>
                <c:ptCount val="19"/>
                <c:pt idx="0">
                  <c:v>61.229999999999983</c:v>
                </c:pt>
                <c:pt idx="1">
                  <c:v>78.869999999999948</c:v>
                </c:pt>
                <c:pt idx="2">
                  <c:v>83.190000000000012</c:v>
                </c:pt>
                <c:pt idx="3">
                  <c:v>90.599999999999923</c:v>
                </c:pt>
                <c:pt idx="4">
                  <c:v>93.280000000000484</c:v>
                </c:pt>
                <c:pt idx="5">
                  <c:v>96.799999999999983</c:v>
                </c:pt>
                <c:pt idx="6">
                  <c:v>108.98999999999975</c:v>
                </c:pt>
                <c:pt idx="7">
                  <c:v>114.32000000000001</c:v>
                </c:pt>
                <c:pt idx="8">
                  <c:v>125.94000000000005</c:v>
                </c:pt>
                <c:pt idx="9">
                  <c:v>133.42000000000021</c:v>
                </c:pt>
                <c:pt idx="10">
                  <c:v>139.02000000000018</c:v>
                </c:pt>
                <c:pt idx="11">
                  <c:v>186.69000000000079</c:v>
                </c:pt>
                <c:pt idx="12">
                  <c:v>187.54000000000045</c:v>
                </c:pt>
                <c:pt idx="13">
                  <c:v>336.47999999999803</c:v>
                </c:pt>
                <c:pt idx="14">
                  <c:v>390.65999999999769</c:v>
                </c:pt>
                <c:pt idx="15">
                  <c:v>392.25999999999982</c:v>
                </c:pt>
                <c:pt idx="16">
                  <c:v>507.6199999999991</c:v>
                </c:pt>
                <c:pt idx="17">
                  <c:v>583.83999999999253</c:v>
                </c:pt>
                <c:pt idx="18">
                  <c:v>601.04999999999916</c:v>
                </c:pt>
              </c:numCache>
            </c:numRef>
          </c:val>
          <c:extLst>
            <c:ext xmlns:c16="http://schemas.microsoft.com/office/drawing/2014/chart" uri="{C3380CC4-5D6E-409C-BE32-E72D297353CC}">
              <c16:uniqueId val="{00000000-B1B0-4F94-A838-CAB7ABB42BCA}"/>
            </c:ext>
          </c:extLst>
        </c:ser>
        <c:ser>
          <c:idx val="1"/>
          <c:order val="1"/>
          <c:tx>
            <c:strRef>
              <c:f>Sheet1!$C$3</c:f>
              <c:strCache>
                <c:ptCount val="1"/>
                <c:pt idx="0">
                  <c:v>Sum of EU_Sales</c:v>
                </c:pt>
              </c:strCache>
            </c:strRef>
          </c:tx>
          <c:spPr>
            <a:solidFill>
              <a:schemeClr val="accent2"/>
            </a:solidFill>
            <a:ln>
              <a:noFill/>
            </a:ln>
            <a:effectLst/>
          </c:spPr>
          <c:invertIfNegative val="0"/>
          <c:cat>
            <c:strRef>
              <c:f>Sheet1!$A$4:$A$23</c:f>
              <c:strCache>
                <c:ptCount val="19"/>
                <c:pt idx="0">
                  <c:v>SNES</c:v>
                </c:pt>
                <c:pt idx="1">
                  <c:v>3DS</c:v>
                </c:pt>
                <c:pt idx="2">
                  <c:v>XOne</c:v>
                </c:pt>
                <c:pt idx="3">
                  <c:v>2600</c:v>
                </c:pt>
                <c:pt idx="4">
                  <c:v>PC</c:v>
                </c:pt>
                <c:pt idx="5">
                  <c:v>PS4</c:v>
                </c:pt>
                <c:pt idx="6">
                  <c:v>PSP</c:v>
                </c:pt>
                <c:pt idx="7">
                  <c:v>GB</c:v>
                </c:pt>
                <c:pt idx="8">
                  <c:v>NES</c:v>
                </c:pt>
                <c:pt idx="9">
                  <c:v>GC</c:v>
                </c:pt>
                <c:pt idx="10">
                  <c:v>N64</c:v>
                </c:pt>
                <c:pt idx="11">
                  <c:v>XB</c:v>
                </c:pt>
                <c:pt idx="12">
                  <c:v>GBA</c:v>
                </c:pt>
                <c:pt idx="13">
                  <c:v>PS</c:v>
                </c:pt>
                <c:pt idx="14">
                  <c:v>DS</c:v>
                </c:pt>
                <c:pt idx="15">
                  <c:v>PS3</c:v>
                </c:pt>
                <c:pt idx="16">
                  <c:v>Wii</c:v>
                </c:pt>
                <c:pt idx="17">
                  <c:v>PS2</c:v>
                </c:pt>
                <c:pt idx="18">
                  <c:v>X360</c:v>
                </c:pt>
              </c:strCache>
            </c:strRef>
          </c:cat>
          <c:val>
            <c:numRef>
              <c:f>Sheet1!$C$4:$C$23</c:f>
              <c:numCache>
                <c:formatCode>General</c:formatCode>
                <c:ptCount val="19"/>
                <c:pt idx="0">
                  <c:v>19.040000000000013</c:v>
                </c:pt>
                <c:pt idx="1">
                  <c:v>58.520000000000032</c:v>
                </c:pt>
                <c:pt idx="2">
                  <c:v>45.650000000000055</c:v>
                </c:pt>
                <c:pt idx="3">
                  <c:v>5.4699999999999802</c:v>
                </c:pt>
                <c:pt idx="4">
                  <c:v>139.68000000000117</c:v>
                </c:pt>
                <c:pt idx="5">
                  <c:v>123.69999999999995</c:v>
                </c:pt>
                <c:pt idx="6">
                  <c:v>68.550000000000168</c:v>
                </c:pt>
                <c:pt idx="7">
                  <c:v>47.82</c:v>
                </c:pt>
                <c:pt idx="8">
                  <c:v>21.150000000000006</c:v>
                </c:pt>
                <c:pt idx="9">
                  <c:v>38.700000000000045</c:v>
                </c:pt>
                <c:pt idx="10">
                  <c:v>41.060000000000045</c:v>
                </c:pt>
                <c:pt idx="11">
                  <c:v>60.950000000000088</c:v>
                </c:pt>
                <c:pt idx="12">
                  <c:v>75.250000000000611</c:v>
                </c:pt>
                <c:pt idx="13">
                  <c:v>213.58000000000064</c:v>
                </c:pt>
                <c:pt idx="14">
                  <c:v>194.94999999999942</c:v>
                </c:pt>
                <c:pt idx="15">
                  <c:v>343.70999999999805</c:v>
                </c:pt>
                <c:pt idx="16">
                  <c:v>268.37999999999789</c:v>
                </c:pt>
                <c:pt idx="17">
                  <c:v>339.2899999999957</c:v>
                </c:pt>
                <c:pt idx="18">
                  <c:v>280.72999999999638</c:v>
                </c:pt>
              </c:numCache>
            </c:numRef>
          </c:val>
          <c:extLst>
            <c:ext xmlns:c16="http://schemas.microsoft.com/office/drawing/2014/chart" uri="{C3380CC4-5D6E-409C-BE32-E72D297353CC}">
              <c16:uniqueId val="{00000001-B1B0-4F94-A838-CAB7ABB42BCA}"/>
            </c:ext>
          </c:extLst>
        </c:ser>
        <c:ser>
          <c:idx val="2"/>
          <c:order val="2"/>
          <c:tx>
            <c:strRef>
              <c:f>Sheet1!$D$3</c:f>
              <c:strCache>
                <c:ptCount val="1"/>
                <c:pt idx="0">
                  <c:v>Sum of JP_Sales</c:v>
                </c:pt>
              </c:strCache>
            </c:strRef>
          </c:tx>
          <c:spPr>
            <a:solidFill>
              <a:schemeClr val="accent3"/>
            </a:solidFill>
            <a:ln>
              <a:noFill/>
            </a:ln>
            <a:effectLst/>
          </c:spPr>
          <c:invertIfNegative val="0"/>
          <c:cat>
            <c:strRef>
              <c:f>Sheet1!$A$4:$A$23</c:f>
              <c:strCache>
                <c:ptCount val="19"/>
                <c:pt idx="0">
                  <c:v>SNES</c:v>
                </c:pt>
                <c:pt idx="1">
                  <c:v>3DS</c:v>
                </c:pt>
                <c:pt idx="2">
                  <c:v>XOne</c:v>
                </c:pt>
                <c:pt idx="3">
                  <c:v>2600</c:v>
                </c:pt>
                <c:pt idx="4">
                  <c:v>PC</c:v>
                </c:pt>
                <c:pt idx="5">
                  <c:v>PS4</c:v>
                </c:pt>
                <c:pt idx="6">
                  <c:v>PSP</c:v>
                </c:pt>
                <c:pt idx="7">
                  <c:v>GB</c:v>
                </c:pt>
                <c:pt idx="8">
                  <c:v>NES</c:v>
                </c:pt>
                <c:pt idx="9">
                  <c:v>GC</c:v>
                </c:pt>
                <c:pt idx="10">
                  <c:v>N64</c:v>
                </c:pt>
                <c:pt idx="11">
                  <c:v>XB</c:v>
                </c:pt>
                <c:pt idx="12">
                  <c:v>GBA</c:v>
                </c:pt>
                <c:pt idx="13">
                  <c:v>PS</c:v>
                </c:pt>
                <c:pt idx="14">
                  <c:v>DS</c:v>
                </c:pt>
                <c:pt idx="15">
                  <c:v>PS3</c:v>
                </c:pt>
                <c:pt idx="16">
                  <c:v>Wii</c:v>
                </c:pt>
                <c:pt idx="17">
                  <c:v>PS2</c:v>
                </c:pt>
                <c:pt idx="18">
                  <c:v>X360</c:v>
                </c:pt>
              </c:strCache>
            </c:strRef>
          </c:cat>
          <c:val>
            <c:numRef>
              <c:f>Sheet1!$D$4:$D$23</c:f>
              <c:numCache>
                <c:formatCode>General</c:formatCode>
                <c:ptCount val="19"/>
                <c:pt idx="0">
                  <c:v>116.54999999999997</c:v>
                </c:pt>
                <c:pt idx="1">
                  <c:v>97.350000000000009</c:v>
                </c:pt>
                <c:pt idx="2">
                  <c:v>0.34000000000000014</c:v>
                </c:pt>
                <c:pt idx="3">
                  <c:v>0</c:v>
                </c:pt>
                <c:pt idx="4">
                  <c:v>0.16999999999999998</c:v>
                </c:pt>
                <c:pt idx="5">
                  <c:v>14.249999999999975</c:v>
                </c:pt>
                <c:pt idx="6">
                  <c:v>76.66999999999976</c:v>
                </c:pt>
                <c:pt idx="7">
                  <c:v>85.120000000000019</c:v>
                </c:pt>
                <c:pt idx="8">
                  <c:v>98.649999999999963</c:v>
                </c:pt>
                <c:pt idx="9">
                  <c:v>21.580000000000002</c:v>
                </c:pt>
                <c:pt idx="10">
                  <c:v>34.219999999999992</c:v>
                </c:pt>
                <c:pt idx="11">
                  <c:v>1.3800000000000006</c:v>
                </c:pt>
                <c:pt idx="12">
                  <c:v>47.330000000000005</c:v>
                </c:pt>
                <c:pt idx="13">
                  <c:v>139.77000000000004</c:v>
                </c:pt>
                <c:pt idx="14">
                  <c:v>175.49000000000058</c:v>
                </c:pt>
                <c:pt idx="15">
                  <c:v>79.940000000000012</c:v>
                </c:pt>
                <c:pt idx="16">
                  <c:v>69.349999999999966</c:v>
                </c:pt>
                <c:pt idx="17">
                  <c:v>139.05000000000121</c:v>
                </c:pt>
                <c:pt idx="18">
                  <c:v>12.469999999999924</c:v>
                </c:pt>
              </c:numCache>
            </c:numRef>
          </c:val>
          <c:extLst>
            <c:ext xmlns:c16="http://schemas.microsoft.com/office/drawing/2014/chart" uri="{C3380CC4-5D6E-409C-BE32-E72D297353CC}">
              <c16:uniqueId val="{00000002-B1B0-4F94-A838-CAB7ABB42BCA}"/>
            </c:ext>
          </c:extLst>
        </c:ser>
        <c:ser>
          <c:idx val="3"/>
          <c:order val="3"/>
          <c:tx>
            <c:strRef>
              <c:f>Sheet1!$E$3</c:f>
              <c:strCache>
                <c:ptCount val="1"/>
                <c:pt idx="0">
                  <c:v>Sum of Other_Sales</c:v>
                </c:pt>
              </c:strCache>
            </c:strRef>
          </c:tx>
          <c:spPr>
            <a:solidFill>
              <a:schemeClr val="accent4"/>
            </a:solidFill>
            <a:ln>
              <a:noFill/>
            </a:ln>
            <a:effectLst/>
          </c:spPr>
          <c:invertIfNegative val="0"/>
          <c:cat>
            <c:strRef>
              <c:f>Sheet1!$A$4:$A$23</c:f>
              <c:strCache>
                <c:ptCount val="19"/>
                <c:pt idx="0">
                  <c:v>SNES</c:v>
                </c:pt>
                <c:pt idx="1">
                  <c:v>3DS</c:v>
                </c:pt>
                <c:pt idx="2">
                  <c:v>XOne</c:v>
                </c:pt>
                <c:pt idx="3">
                  <c:v>2600</c:v>
                </c:pt>
                <c:pt idx="4">
                  <c:v>PC</c:v>
                </c:pt>
                <c:pt idx="5">
                  <c:v>PS4</c:v>
                </c:pt>
                <c:pt idx="6">
                  <c:v>PSP</c:v>
                </c:pt>
                <c:pt idx="7">
                  <c:v>GB</c:v>
                </c:pt>
                <c:pt idx="8">
                  <c:v>NES</c:v>
                </c:pt>
                <c:pt idx="9">
                  <c:v>GC</c:v>
                </c:pt>
                <c:pt idx="10">
                  <c:v>N64</c:v>
                </c:pt>
                <c:pt idx="11">
                  <c:v>XB</c:v>
                </c:pt>
                <c:pt idx="12">
                  <c:v>GBA</c:v>
                </c:pt>
                <c:pt idx="13">
                  <c:v>PS</c:v>
                </c:pt>
                <c:pt idx="14">
                  <c:v>DS</c:v>
                </c:pt>
                <c:pt idx="15">
                  <c:v>PS3</c:v>
                </c:pt>
                <c:pt idx="16">
                  <c:v>Wii</c:v>
                </c:pt>
                <c:pt idx="17">
                  <c:v>PS2</c:v>
                </c:pt>
                <c:pt idx="18">
                  <c:v>X360</c:v>
                </c:pt>
              </c:strCache>
            </c:strRef>
          </c:cat>
          <c:val>
            <c:numRef>
              <c:f>Sheet1!$E$4:$E$23</c:f>
              <c:numCache>
                <c:formatCode>General</c:formatCode>
                <c:ptCount val="19"/>
                <c:pt idx="0">
                  <c:v>3.2199999999999975</c:v>
                </c:pt>
                <c:pt idx="1">
                  <c:v>25.580000000000204</c:v>
                </c:pt>
                <c:pt idx="2">
                  <c:v>11.919999999999972</c:v>
                </c:pt>
                <c:pt idx="3">
                  <c:v>0.91000000000000059</c:v>
                </c:pt>
                <c:pt idx="4">
                  <c:v>24.86000000000044</c:v>
                </c:pt>
                <c:pt idx="5">
                  <c:v>43.359999999999935</c:v>
                </c:pt>
                <c:pt idx="6">
                  <c:v>42.289999999999942</c:v>
                </c:pt>
                <c:pt idx="7">
                  <c:v>8.1999999999999975</c:v>
                </c:pt>
                <c:pt idx="8">
                  <c:v>5.309999999999989</c:v>
                </c:pt>
                <c:pt idx="9">
                  <c:v>5.1799999999999669</c:v>
                </c:pt>
                <c:pt idx="10">
                  <c:v>4.3799999999999901</c:v>
                </c:pt>
                <c:pt idx="11">
                  <c:v>8.7199999999999207</c:v>
                </c:pt>
                <c:pt idx="12">
                  <c:v>7.7299999999999409</c:v>
                </c:pt>
                <c:pt idx="13">
                  <c:v>40.909999999999926</c:v>
                </c:pt>
                <c:pt idx="14">
                  <c:v>69.570000000002025</c:v>
                </c:pt>
                <c:pt idx="15">
                  <c:v>141.92999999999992</c:v>
                </c:pt>
                <c:pt idx="16">
                  <c:v>80.610000000001605</c:v>
                </c:pt>
                <c:pt idx="17">
                  <c:v>193.44000000000062</c:v>
                </c:pt>
                <c:pt idx="18">
                  <c:v>85.590000000001368</c:v>
                </c:pt>
              </c:numCache>
            </c:numRef>
          </c:val>
          <c:extLst>
            <c:ext xmlns:c16="http://schemas.microsoft.com/office/drawing/2014/chart" uri="{C3380CC4-5D6E-409C-BE32-E72D297353CC}">
              <c16:uniqueId val="{00000003-B1B0-4F94-A838-CAB7ABB42BCA}"/>
            </c:ext>
          </c:extLst>
        </c:ser>
        <c:dLbls>
          <c:showLegendKey val="0"/>
          <c:showVal val="0"/>
          <c:showCatName val="0"/>
          <c:showSerName val="0"/>
          <c:showPercent val="0"/>
          <c:showBubbleSize val="0"/>
        </c:dLbls>
        <c:gapWidth val="219"/>
        <c:overlap val="-27"/>
        <c:axId val="1788091487"/>
        <c:axId val="1440559087"/>
      </c:barChart>
      <c:catAx>
        <c:axId val="1788091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crossAx val="1440559087"/>
        <c:crosses val="autoZero"/>
        <c:auto val="1"/>
        <c:lblAlgn val="ctr"/>
        <c:lblOffset val="100"/>
        <c:noMultiLvlLbl val="0"/>
      </c:catAx>
      <c:valAx>
        <c:axId val="14405590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crossAx val="1788091487"/>
        <c:crosses val="autoZero"/>
        <c:crossBetween val="between"/>
      </c:valAx>
      <c:spPr>
        <a:noFill/>
        <a:ln>
          <a:noFill/>
        </a:ln>
        <a:effectLst/>
      </c:spPr>
    </c:plotArea>
    <c:legend>
      <c:legendPos val="r"/>
      <c:layout>
        <c:manualLayout>
          <c:xMode val="edge"/>
          <c:yMode val="edge"/>
          <c:x val="0.10177241143393229"/>
          <c:y val="3.6526816010997401E-2"/>
          <c:w val="0.79393186188500542"/>
          <c:h val="0.13033148285809765"/>
        </c:manualLayout>
      </c:layout>
      <c:overlay val="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ysClr val="windowText" lastClr="000000"/>
          </a:solidFill>
          <a:latin typeface="Cambria" panose="02040503050406030204" pitchFamily="18" charset="0"/>
          <a:ea typeface="Cambria" panose="020405030504060302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9/11/2024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28405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54747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687870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01612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831126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84275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100961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318940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424120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54359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646943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1915423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398804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1919735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30</a:t>
            </a:fld>
            <a:endParaRPr lang="en-US" dirty="0"/>
          </a:p>
        </p:txBody>
      </p:sp>
    </p:spTree>
    <p:extLst>
      <p:ext uri="{BB962C8B-B14F-4D97-AF65-F5344CB8AC3E}">
        <p14:creationId xmlns:p14="http://schemas.microsoft.com/office/powerpoint/2010/main" val="431314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31</a:t>
            </a:fld>
            <a:endParaRPr lang="en-US" dirty="0"/>
          </a:p>
        </p:txBody>
      </p:sp>
    </p:spTree>
    <p:extLst>
      <p:ext uri="{BB962C8B-B14F-4D97-AF65-F5344CB8AC3E}">
        <p14:creationId xmlns:p14="http://schemas.microsoft.com/office/powerpoint/2010/main" val="365805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33</a:t>
            </a:fld>
            <a:endParaRPr lang="en-US" dirty="0"/>
          </a:p>
        </p:txBody>
      </p:sp>
    </p:spTree>
    <p:extLst>
      <p:ext uri="{BB962C8B-B14F-4D97-AF65-F5344CB8AC3E}">
        <p14:creationId xmlns:p14="http://schemas.microsoft.com/office/powerpoint/2010/main" val="399685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34</a:t>
            </a:fld>
            <a:endParaRPr lang="en-US" dirty="0"/>
          </a:p>
        </p:txBody>
      </p:sp>
    </p:spTree>
    <p:extLst>
      <p:ext uri="{BB962C8B-B14F-4D97-AF65-F5344CB8AC3E}">
        <p14:creationId xmlns:p14="http://schemas.microsoft.com/office/powerpoint/2010/main" val="1502287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45911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19188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410404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4270745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24171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A2549F-7BA1-415E-A557-568524F06AE2}"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4222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4C9B1-61C9-4F9C-B92B-B302B1422B5F}"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52881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BB44B3-676F-4CD2-B636-80BA2A21D81A}"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6FEDF93-2BFD-41CA-ABC7-B039102F3792}"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9266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A12E79C-BAF1-485E-938B-08EEAA7C4D0E}"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650956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D4A91F-C1CE-41DB-98B9-7695D7711075}"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6FEDF93-2BFD-41CA-ABC7-B039102F3792}"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0284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BEF9EE3-E5D9-40DB-8733-F5620252A7A6}"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79550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7288E7-634B-42BF-81EB-1F0107246488}"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6330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61FD2-D7FB-4310-B8C4-18577BDDB263}"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299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16A07C-ABEF-4503-BC6E-2E6C3E6B3884}"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1595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DF1EB-B566-42D8-875A-6922B9F25FE4}"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2082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A1D07-0A17-45A8-A9AE-1A31014CE4A6}"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7831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63D16-7007-4281-8000-2EEE6E697AE8}" type="datetime1">
              <a:rPr lang="en-US" smtClean="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9193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971B58-2B3A-49A0-8586-00D9EF3701F9}" type="datetime1">
              <a:rPr lang="en-US" smtClean="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76477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8BC7C-7E32-4DEE-9984-125BDC84EB78}" type="datetime1">
              <a:rPr lang="en-US" smtClean="0"/>
              <a:t>9/11/2024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13606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9CA9DB-C8DF-49AA-BD01-F45D1FFE2212}"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60660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8C79F2-9A98-4ED2-905A-17303F9CC0A0}"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1759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E80D818-93E7-4823-B4C5-E42805FD982A}" type="datetime1">
              <a:rPr lang="en-US" smtClean="0"/>
              <a:t>9/11/2024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1110042786"/>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linkedin.com/in/manisha-tomar-ph-d-0161b43a/" TargetMode="External"/><Relationship Id="rId7" Type="http://schemas.openxmlformats.org/officeDocument/2006/relationships/hyperlink" Target="https://public.tableau.com/app/profile/manisha.tomar/vizz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Manishatomar"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mailto:manishatomar3@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manisha.tomar/viz/InfluenzaProject-Final_17147078813720/InfluenzaStory"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drive.google.com/file/d/1ffJcwsqfxhykbdfzT88gjXUz-pY7MHPM/view?usp=drive_lin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ishatomar/Rockbuster-Stealth-Data-Analysis-Project-SQ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s://public.tableau.com/app/profile/manisha.tomar/viz/Top10Customers_17174588407080/Sheet4"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public.tableau.com/app/profile/manisha.tomar/viz/BubblemaptotheRockbustermanagementteam/Sheet1" TargetMode="External"/><Relationship Id="rId11" Type="http://schemas.openxmlformats.org/officeDocument/2006/relationships/image" Target="../media/image28.png"/><Relationship Id="rId5" Type="http://schemas.openxmlformats.org/officeDocument/2006/relationships/hyperlink" Target="https://public.tableau.com/app/profile/manisha.tomar/viz/Top10MoviesGeneratedHighestRevenue/Sheet1" TargetMode="External"/><Relationship Id="rId10" Type="http://schemas.openxmlformats.org/officeDocument/2006/relationships/hyperlink" Target="https://public.tableau.com/app/profile/manisha.tomar/viz/RentalFrequencyandRevenue/Sheet6" TargetMode="External"/><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hyperlink" Target="https://public.tableau.com/app/profile/manisha.tomar/viz/HighestGenrePerformance/Sheet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Ld9BLRvskxPjuwkVKY8ByW6isFWR1lkI/view?usp=drive_lin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public.tableau.com/app/profile/manisha.tomar/vizzes" TargetMode="External"/><Relationship Id="rId5" Type="http://schemas.openxmlformats.org/officeDocument/2006/relationships/hyperlink" Target="https://drive.google.com/file/d/1mugWiy8KZXHf-z6skseWaYbpxwr4nTpM/view?usp=drive_link" TargetMode="External"/><Relationship Id="rId4" Type="http://schemas.openxmlformats.org/officeDocument/2006/relationships/hyperlink" Target="https://github.com/Manishatomar/Rockbuster-Stealth-Data-Analysis-Project-SQ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jfif"/><Relationship Id="rId5" Type="http://schemas.openxmlformats.org/officeDocument/2006/relationships/image" Target="../media/image7.jpg"/><Relationship Id="rId10" Type="http://schemas.openxmlformats.org/officeDocument/2006/relationships/image" Target="../media/image2.png"/><Relationship Id="rId4" Type="http://schemas.openxmlformats.org/officeDocument/2006/relationships/image" Target="../media/image6.jp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nishatomar/Instacart-Analysis-Project-Python"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docs.google.com/spreadsheets/d/1fGw3jGY4WzdX9Kz7nnxxHdMgw9WauuFr/edit?usp=drive_link&amp;ouid=112093324442436637504&amp;rtpof=true&amp;sd=tru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anishatomar/Data_analytics_immersion"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public.tableau.com/app/profile/manisha.tomar/viz/Exercise6_7CreatingDataDashboards_17260148663490/Story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presentation/d/1X-GNES9WKBrpyfK8fm-047nj7CPwOSvl/edit?usp=drive_link&amp;ouid=112093324442436637504&amp;rtpof=true&amp;sd=tru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397566" y="1067353"/>
            <a:ext cx="11608904" cy="4124206"/>
          </a:xfrm>
        </p:spPr>
        <p:txBody>
          <a:bodyPr wrap="square" lIns="0" tIns="0" rIns="0" bIns="0" anchor="t">
            <a:spAutoFit/>
          </a:bodyPr>
          <a:lstStyle/>
          <a:p>
            <a:pPr algn="ctr"/>
            <a:r>
              <a:rPr lang="en-US" sz="6600" b="1" dirty="0">
                <a:solidFill>
                  <a:schemeClr val="tx1"/>
                </a:solidFill>
                <a:latin typeface="Aptos Narrow" panose="020B0004020202020204" pitchFamily="34" charset="0"/>
              </a:rPr>
              <a:t>MANISHA TOMAR</a:t>
            </a:r>
            <a:br>
              <a:rPr lang="en-US" sz="6600" b="1" dirty="0">
                <a:solidFill>
                  <a:schemeClr val="bg1"/>
                </a:solidFill>
                <a:latin typeface="Aptos Narrow" panose="020B0004020202020204" pitchFamily="34" charset="0"/>
              </a:rPr>
            </a:br>
            <a:br>
              <a:rPr lang="en-US" dirty="0">
                <a:solidFill>
                  <a:schemeClr val="bg1"/>
                </a:solidFill>
              </a:rPr>
            </a:br>
            <a:r>
              <a:rPr lang="en-US" b="1" dirty="0">
                <a:solidFill>
                  <a:schemeClr val="accent4"/>
                </a:solidFill>
                <a:latin typeface="Adobe Garamond Pro Bold" panose="02020702060506020403" pitchFamily="18" charset="0"/>
              </a:rPr>
              <a:t>DATA ANALYTICS PORTFOLIO</a:t>
            </a:r>
            <a:br>
              <a:rPr lang="en-US" sz="5400" b="1" dirty="0">
                <a:solidFill>
                  <a:schemeClr val="accent4"/>
                </a:solidFill>
              </a:rPr>
            </a:br>
            <a:br>
              <a:rPr lang="en-US" sz="4000" dirty="0">
                <a:solidFill>
                  <a:schemeClr val="accent4"/>
                </a:solidFill>
              </a:rPr>
            </a:br>
            <a:endParaRPr lang="en-US" dirty="0">
              <a:solidFill>
                <a:schemeClr val="accent4"/>
              </a:solidFill>
            </a:endParaRPr>
          </a:p>
        </p:txBody>
      </p:sp>
      <p:pic>
        <p:nvPicPr>
          <p:cNvPr id="11" name="Picture 10">
            <a:hlinkClick r:id="rId3"/>
            <a:extLst>
              <a:ext uri="{FF2B5EF4-FFF2-40B4-BE49-F238E27FC236}">
                <a16:creationId xmlns:a16="http://schemas.microsoft.com/office/drawing/2014/main" id="{D24A425B-BDF0-7EB5-B03B-6C65C91C3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141" y="4726922"/>
            <a:ext cx="795824" cy="795824"/>
          </a:xfrm>
          <a:prstGeom prst="rect">
            <a:avLst/>
          </a:prstGeom>
        </p:spPr>
      </p:pic>
      <p:pic>
        <p:nvPicPr>
          <p:cNvPr id="13" name="Picture 12">
            <a:hlinkClick r:id="rId5"/>
            <a:extLst>
              <a:ext uri="{FF2B5EF4-FFF2-40B4-BE49-F238E27FC236}">
                <a16:creationId xmlns:a16="http://schemas.microsoft.com/office/drawing/2014/main" id="{6AF4161B-C6C5-F1C0-00FF-C8B2B477AF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1868" y="4726922"/>
            <a:ext cx="795824" cy="795824"/>
          </a:xfrm>
          <a:prstGeom prst="rect">
            <a:avLst/>
          </a:prstGeom>
        </p:spPr>
      </p:pic>
      <p:pic>
        <p:nvPicPr>
          <p:cNvPr id="15" name="Picture 14">
            <a:hlinkClick r:id="rId7"/>
            <a:extLst>
              <a:ext uri="{FF2B5EF4-FFF2-40B4-BE49-F238E27FC236}">
                <a16:creationId xmlns:a16="http://schemas.microsoft.com/office/drawing/2014/main" id="{1AEB0491-7DF6-73EB-5A14-843072F8D0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9162" y="4477004"/>
            <a:ext cx="1757563" cy="1295659"/>
          </a:xfrm>
          <a:prstGeom prst="rect">
            <a:avLst/>
          </a:prstGeom>
        </p:spPr>
      </p:pic>
      <p:pic>
        <p:nvPicPr>
          <p:cNvPr id="17" name="Picture 16">
            <a:hlinkClick r:id="rId9"/>
            <a:extLst>
              <a:ext uri="{FF2B5EF4-FFF2-40B4-BE49-F238E27FC236}">
                <a16:creationId xmlns:a16="http://schemas.microsoft.com/office/drawing/2014/main" id="{E2CAB8B2-73D8-B5C0-9450-7F342B97EE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4100" y="4371888"/>
            <a:ext cx="1893736" cy="1418759"/>
          </a:xfrm>
          <a:prstGeom prst="rect">
            <a:avLst/>
          </a:prstGeom>
        </p:spPr>
      </p:pic>
      <p:sp>
        <p:nvSpPr>
          <p:cNvPr id="20" name="Slide Number Placeholder 19">
            <a:extLst>
              <a:ext uri="{FF2B5EF4-FFF2-40B4-BE49-F238E27FC236}">
                <a16:creationId xmlns:a16="http://schemas.microsoft.com/office/drawing/2014/main" id="{0C074CD1-A06D-44D9-08BB-7545696C8F0E}"/>
              </a:ext>
            </a:extLst>
          </p:cNvPr>
          <p:cNvSpPr>
            <a:spLocks noGrp="1"/>
          </p:cNvSpPr>
          <p:nvPr>
            <p:ph type="sldNum" sz="quarter" idx="12"/>
          </p:nvPr>
        </p:nvSpPr>
        <p:spPr/>
        <p:txBody>
          <a:bodyPr/>
          <a:lstStyle/>
          <a:p>
            <a:fld id="{06FEDF93-2BFD-41CA-ABC7-B039102F3792}" type="slidenum">
              <a:rPr lang="en-US" smtClean="0"/>
              <a:t>1</a:t>
            </a:fld>
            <a:endParaRPr lang="en-US" dirty="0"/>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238874" y="522898"/>
            <a:ext cx="195312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Preparing for Influenza Season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10552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90466" y="1659518"/>
            <a:ext cx="4162870" cy="2132892"/>
          </a:xfrm>
          <a:prstGeom prst="rect">
            <a:avLst/>
          </a:prstGeom>
        </p:spPr>
        <p:txBody>
          <a:bodyPr wrap="square" lIns="0" tIns="0" rIns="0" bIns="0" anchor="t">
            <a:spAutoFit/>
          </a:bodyPr>
          <a:lstStyle/>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Support staffing plan with data on medical personnel distribution in the U.S.</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Investigate seasonality of influenza across states.</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Prioritize states based on vulnerable population size and categorize as low-, medium-, or high-need.</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Identify data limitations that hinder analysis.</a:t>
            </a:r>
          </a:p>
        </p:txBody>
      </p:sp>
      <p:sp>
        <p:nvSpPr>
          <p:cNvPr id="40" name="Rectangle 39">
            <a:extLst>
              <a:ext uri="{FF2B5EF4-FFF2-40B4-BE49-F238E27FC236}">
                <a16:creationId xmlns:a16="http://schemas.microsoft.com/office/drawing/2014/main" id="{5842CE6B-862D-4B18-B10B-3436A7D24058}"/>
              </a:ext>
            </a:extLst>
          </p:cNvPr>
          <p:cNvSpPr/>
          <p:nvPr/>
        </p:nvSpPr>
        <p:spPr>
          <a:xfrm>
            <a:off x="6755723" y="1639035"/>
            <a:ext cx="4565189" cy="2055627"/>
          </a:xfrm>
          <a:prstGeom prst="rect">
            <a:avLst/>
          </a:prstGeom>
        </p:spPr>
        <p:txBody>
          <a:bodyPr wrap="square" lIns="0" tIns="0" rIns="0" bIns="0" anchor="t">
            <a:spAutoFit/>
          </a:bodyPr>
          <a:lstStyle/>
          <a:p>
            <a:pPr marL="342900" lvl="0" indent="-342900" algn="just">
              <a:lnSpc>
                <a:spcPct val="107000"/>
              </a:lnSpc>
              <a:buFont typeface="+mj-lt"/>
              <a:buAutoNum type="arabicPeriod"/>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Census Population Dataset Source: US Census Bureau Contents: Population information from the US by country, time, age and gender for 2009-2017.</a:t>
            </a:r>
          </a:p>
          <a:p>
            <a:pPr marL="342900" lvl="0" indent="-342900" algn="just">
              <a:lnSpc>
                <a:spcPct val="107000"/>
              </a:lnSpc>
              <a:buFont typeface="+mj-lt"/>
              <a:buAutoNum type="arabicPeriod"/>
            </a:pPr>
            <a:endParaRPr lang="en-CA" sz="1400" kern="100" dirty="0">
              <a:latin typeface="Lucida Fax" panose="020606020505050202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Influenza Deaths Dataset Source: CDC Contents: Information about influenza deaths by age groups in the US by state and time for between 2009-2017.</a:t>
            </a:r>
          </a:p>
        </p:txBody>
      </p:sp>
      <p:sp>
        <p:nvSpPr>
          <p:cNvPr id="41" name="Rectangle 40">
            <a:extLst>
              <a:ext uri="{FF2B5EF4-FFF2-40B4-BE49-F238E27FC236}">
                <a16:creationId xmlns:a16="http://schemas.microsoft.com/office/drawing/2014/main" id="{D130C0AE-B52E-4C65-A461-AD2F7D2362DE}"/>
              </a:ext>
            </a:extLst>
          </p:cNvPr>
          <p:cNvSpPr/>
          <p:nvPr/>
        </p:nvSpPr>
        <p:spPr>
          <a:xfrm>
            <a:off x="1440434" y="4491023"/>
            <a:ext cx="4662933" cy="2277547"/>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Translating business requirements into analytical questions </a:t>
            </a:r>
          </a:p>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Sourcing relevant datasets </a:t>
            </a:r>
          </a:p>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Data integration and cleaning </a:t>
            </a:r>
          </a:p>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Statistical hypothesis testing, Forecasting , </a:t>
            </a:r>
          </a:p>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Visual analysis &amp; Storytelling in Tableau </a:t>
            </a:r>
          </a:p>
          <a:p>
            <a:pPr marL="171450" indent="-171450" algn="just">
              <a:spcBef>
                <a:spcPts val="1200"/>
              </a:spcBef>
              <a:buClr>
                <a:schemeClr val="tx2"/>
              </a:buClr>
              <a:buFont typeface="Segoe UI Light" panose="020B0502040204020203" pitchFamily="34" charset="0"/>
              <a:buChar char="›"/>
            </a:pPr>
            <a:r>
              <a:rPr lang="en-CA" sz="1400" dirty="0">
                <a:latin typeface="Lucida Fax" panose="02060602050505020204" pitchFamily="18" charset="0"/>
              </a:rPr>
              <a:t>Presenting results to an audience</a:t>
            </a:r>
            <a:endParaRPr lang="en-US" sz="13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5" y="4347545"/>
            <a:ext cx="4604877" cy="1723549"/>
          </a:xfrm>
          <a:prstGeom prst="rect">
            <a:avLst/>
          </a:prstGeom>
        </p:spPr>
        <p:txBody>
          <a:bodyPr wrap="square" lIns="0" tIns="0" rIns="0" bIns="0" anchor="t">
            <a:spAutoFit/>
          </a:bodyPr>
          <a:lstStyle/>
          <a:p>
            <a:pPr algn="just"/>
            <a:endParaRPr lang="en-US" sz="1400" dirty="0">
              <a:latin typeface="Lucida Fax" panose="02060602050505020204" pitchFamily="18" charset="0"/>
            </a:endParaRPr>
          </a:p>
          <a:p>
            <a:pPr algn="just"/>
            <a:r>
              <a:rPr lang="en-US" sz="1400" dirty="0">
                <a:latin typeface="Lucida Fax" panose="02060602050505020204" pitchFamily="18" charset="0"/>
              </a:rPr>
              <a:t>A major challenge in this project was integrating diverse data sources for a cohesive analysis. </a:t>
            </a:r>
          </a:p>
          <a:p>
            <a:pPr algn="just"/>
            <a:endParaRPr lang="en-US" sz="1400" dirty="0">
              <a:latin typeface="Lucida Fax" panose="02060602050505020204" pitchFamily="18" charset="0"/>
            </a:endParaRPr>
          </a:p>
          <a:p>
            <a:pPr algn="just"/>
            <a:r>
              <a:rPr lang="en-US" sz="1400" dirty="0">
                <a:latin typeface="Lucida Fax" panose="02060602050505020204" pitchFamily="18" charset="0"/>
              </a:rPr>
              <a:t>Additionally, managing 'suppressed' variables presented difficulties, initially creating uncertainties about their effective use in the analysis.</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10</a:t>
            </a:fld>
            <a:endParaRPr lang="en-US" dirty="0"/>
          </a:p>
        </p:txBody>
      </p:sp>
    </p:spTree>
    <p:extLst>
      <p:ext uri="{BB962C8B-B14F-4D97-AF65-F5344CB8AC3E}">
        <p14:creationId xmlns:p14="http://schemas.microsoft.com/office/powerpoint/2010/main" val="421401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69494" y="747817"/>
            <a:ext cx="9932497" cy="652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Lucida Fax" panose="02060602050505020204" pitchFamily="18" charset="0"/>
              </a:rPr>
              <a:t>In this analysis, staffing needs for a medical staffing agency were forecasted to optimize resource allocation during peak flu periods. A priority map was created, categorizing U.S. states from very high-need to very low-need based on their requirements, and the seasonality of flu outbreaks was analyzed. </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88155" y="522898"/>
            <a:ext cx="460384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59277"/>
            <a:ext cx="1173480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Analysis</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742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11</a:t>
            </a:fld>
            <a:endParaRPr lang="en-US" dirty="0"/>
          </a:p>
        </p:txBody>
      </p:sp>
      <p:pic>
        <p:nvPicPr>
          <p:cNvPr id="17" name="Picture 16">
            <a:extLst>
              <a:ext uri="{FF2B5EF4-FFF2-40B4-BE49-F238E27FC236}">
                <a16:creationId xmlns:a16="http://schemas.microsoft.com/office/drawing/2014/main" id="{14A27824-724F-F9A3-6330-7F572B472508}"/>
              </a:ext>
            </a:extLst>
          </p:cNvPr>
          <p:cNvPicPr>
            <a:picLocks noChangeAspect="1"/>
          </p:cNvPicPr>
          <p:nvPr/>
        </p:nvPicPr>
        <p:blipFill>
          <a:blip r:embed="rId3"/>
          <a:stretch>
            <a:fillRect/>
          </a:stretch>
        </p:blipFill>
        <p:spPr>
          <a:xfrm>
            <a:off x="385176" y="4089182"/>
            <a:ext cx="4992041" cy="2697782"/>
          </a:xfrm>
          <a:prstGeom prst="rect">
            <a:avLst/>
          </a:prstGeom>
        </p:spPr>
      </p:pic>
      <p:pic>
        <p:nvPicPr>
          <p:cNvPr id="19" name="Picture 18">
            <a:extLst>
              <a:ext uri="{FF2B5EF4-FFF2-40B4-BE49-F238E27FC236}">
                <a16:creationId xmlns:a16="http://schemas.microsoft.com/office/drawing/2014/main" id="{0FE31C47-1665-034E-E673-FB3AFB8CC7A3}"/>
              </a:ext>
            </a:extLst>
          </p:cNvPr>
          <p:cNvPicPr>
            <a:picLocks noChangeAspect="1"/>
          </p:cNvPicPr>
          <p:nvPr/>
        </p:nvPicPr>
        <p:blipFill>
          <a:blip r:embed="rId4"/>
          <a:stretch>
            <a:fillRect/>
          </a:stretch>
        </p:blipFill>
        <p:spPr>
          <a:xfrm>
            <a:off x="6663037" y="4015327"/>
            <a:ext cx="5412959" cy="2771637"/>
          </a:xfrm>
          <a:prstGeom prst="rect">
            <a:avLst/>
          </a:prstGeom>
        </p:spPr>
      </p:pic>
      <p:pic>
        <p:nvPicPr>
          <p:cNvPr id="15" name="Picture 14">
            <a:extLst>
              <a:ext uri="{FF2B5EF4-FFF2-40B4-BE49-F238E27FC236}">
                <a16:creationId xmlns:a16="http://schemas.microsoft.com/office/drawing/2014/main" id="{B6EC2801-0546-09BF-0018-6931F59DFE0F}"/>
              </a:ext>
            </a:extLst>
          </p:cNvPr>
          <p:cNvPicPr>
            <a:picLocks noChangeAspect="1"/>
          </p:cNvPicPr>
          <p:nvPr/>
        </p:nvPicPr>
        <p:blipFill rotWithShape="1">
          <a:blip r:embed="rId5"/>
          <a:srcRect t="13445" r="10959"/>
          <a:stretch/>
        </p:blipFill>
        <p:spPr>
          <a:xfrm>
            <a:off x="4660528" y="1721541"/>
            <a:ext cx="7418717" cy="2159649"/>
          </a:xfrm>
          <a:prstGeom prst="rect">
            <a:avLst/>
          </a:prstGeom>
        </p:spPr>
      </p:pic>
      <p:sp>
        <p:nvSpPr>
          <p:cNvPr id="21" name="TextBox 20">
            <a:extLst>
              <a:ext uri="{FF2B5EF4-FFF2-40B4-BE49-F238E27FC236}">
                <a16:creationId xmlns:a16="http://schemas.microsoft.com/office/drawing/2014/main" id="{78C63D1E-C766-F5EA-6123-CA3B001CDFBB}"/>
              </a:ext>
            </a:extLst>
          </p:cNvPr>
          <p:cNvSpPr txBox="1"/>
          <p:nvPr/>
        </p:nvSpPr>
        <p:spPr>
          <a:xfrm>
            <a:off x="6663037" y="1447518"/>
            <a:ext cx="4334301" cy="307777"/>
          </a:xfrm>
          <a:prstGeom prst="rect">
            <a:avLst/>
          </a:prstGeom>
          <a:noFill/>
        </p:spPr>
        <p:txBody>
          <a:bodyPr wrap="square">
            <a:spAutoFit/>
          </a:bodyPr>
          <a:lstStyle/>
          <a:p>
            <a:r>
              <a:rPr lang="en-US" sz="1400" b="1" dirty="0">
                <a:solidFill>
                  <a:schemeClr val="tx1"/>
                </a:solidFill>
                <a:latin typeface="Lucida Fax" panose="02060602050505020204" pitchFamily="18" charset="0"/>
              </a:rPr>
              <a:t>Influenza Death &amp; Age</a:t>
            </a:r>
            <a:endParaRPr lang="en-CA" sz="1400" b="1" dirty="0"/>
          </a:p>
        </p:txBody>
      </p:sp>
      <p:sp>
        <p:nvSpPr>
          <p:cNvPr id="23" name="TextBox 22">
            <a:extLst>
              <a:ext uri="{FF2B5EF4-FFF2-40B4-BE49-F238E27FC236}">
                <a16:creationId xmlns:a16="http://schemas.microsoft.com/office/drawing/2014/main" id="{E886F561-641D-8F87-8CB7-118C35192209}"/>
              </a:ext>
            </a:extLst>
          </p:cNvPr>
          <p:cNvSpPr txBox="1"/>
          <p:nvPr/>
        </p:nvSpPr>
        <p:spPr>
          <a:xfrm>
            <a:off x="2201003" y="3718392"/>
            <a:ext cx="1886803" cy="307777"/>
          </a:xfrm>
          <a:prstGeom prst="rect">
            <a:avLst/>
          </a:prstGeom>
          <a:noFill/>
        </p:spPr>
        <p:txBody>
          <a:bodyPr wrap="square">
            <a:spAutoFit/>
          </a:bodyPr>
          <a:lstStyle/>
          <a:p>
            <a:r>
              <a:rPr lang="en-US" sz="1400" b="1" dirty="0">
                <a:solidFill>
                  <a:schemeClr val="tx1"/>
                </a:solidFill>
                <a:latin typeface="Lucida Fax" panose="02060602050505020204" pitchFamily="18" charset="0"/>
              </a:rPr>
              <a:t>Seasonality</a:t>
            </a:r>
            <a:endParaRPr lang="en-CA" sz="1400" b="1" dirty="0"/>
          </a:p>
        </p:txBody>
      </p:sp>
      <p:sp>
        <p:nvSpPr>
          <p:cNvPr id="24" name="TextBox 23">
            <a:extLst>
              <a:ext uri="{FF2B5EF4-FFF2-40B4-BE49-F238E27FC236}">
                <a16:creationId xmlns:a16="http://schemas.microsoft.com/office/drawing/2014/main" id="{C1BEC8B0-23ED-1F68-1075-4B2927CB3341}"/>
              </a:ext>
            </a:extLst>
          </p:cNvPr>
          <p:cNvSpPr txBox="1"/>
          <p:nvPr/>
        </p:nvSpPr>
        <p:spPr>
          <a:xfrm>
            <a:off x="5377217" y="4089182"/>
            <a:ext cx="1714072" cy="307777"/>
          </a:xfrm>
          <a:prstGeom prst="rect">
            <a:avLst/>
          </a:prstGeom>
          <a:noFill/>
        </p:spPr>
        <p:txBody>
          <a:bodyPr wrap="square">
            <a:spAutoFit/>
          </a:bodyPr>
          <a:lstStyle/>
          <a:p>
            <a:r>
              <a:rPr lang="en-US" sz="1400" b="1" dirty="0">
                <a:solidFill>
                  <a:schemeClr val="tx1"/>
                </a:solidFill>
                <a:latin typeface="Lucida Fax" panose="02060602050505020204" pitchFamily="18" charset="0"/>
              </a:rPr>
              <a:t>Priority Map</a:t>
            </a:r>
            <a:endParaRPr lang="en-CA" sz="1400" b="1" dirty="0"/>
          </a:p>
        </p:txBody>
      </p:sp>
      <p:pic>
        <p:nvPicPr>
          <p:cNvPr id="26" name="Picture 25">
            <a:extLst>
              <a:ext uri="{FF2B5EF4-FFF2-40B4-BE49-F238E27FC236}">
                <a16:creationId xmlns:a16="http://schemas.microsoft.com/office/drawing/2014/main" id="{850847BF-EB0D-9CD3-4440-9730C3BB8776}"/>
              </a:ext>
            </a:extLst>
          </p:cNvPr>
          <p:cNvPicPr>
            <a:picLocks noChangeAspect="1"/>
          </p:cNvPicPr>
          <p:nvPr/>
        </p:nvPicPr>
        <p:blipFill>
          <a:blip r:embed="rId6"/>
          <a:stretch>
            <a:fillRect/>
          </a:stretch>
        </p:blipFill>
        <p:spPr>
          <a:xfrm>
            <a:off x="11130503" y="2162546"/>
            <a:ext cx="942975" cy="628650"/>
          </a:xfrm>
          <a:prstGeom prst="rect">
            <a:avLst/>
          </a:prstGeom>
        </p:spPr>
      </p:pic>
      <p:pic>
        <p:nvPicPr>
          <p:cNvPr id="28" name="Picture 27">
            <a:extLst>
              <a:ext uri="{FF2B5EF4-FFF2-40B4-BE49-F238E27FC236}">
                <a16:creationId xmlns:a16="http://schemas.microsoft.com/office/drawing/2014/main" id="{00838C61-5C9A-1322-717A-CD5CE9E99333}"/>
              </a:ext>
            </a:extLst>
          </p:cNvPr>
          <p:cNvPicPr>
            <a:picLocks noChangeAspect="1"/>
          </p:cNvPicPr>
          <p:nvPr/>
        </p:nvPicPr>
        <p:blipFill>
          <a:blip r:embed="rId7"/>
          <a:stretch>
            <a:fillRect/>
          </a:stretch>
        </p:blipFill>
        <p:spPr>
          <a:xfrm>
            <a:off x="5349902" y="4472594"/>
            <a:ext cx="1285840" cy="676275"/>
          </a:xfrm>
          <a:prstGeom prst="rect">
            <a:avLst/>
          </a:prstGeom>
        </p:spPr>
      </p:pic>
      <p:pic>
        <p:nvPicPr>
          <p:cNvPr id="30" name="Picture 29">
            <a:extLst>
              <a:ext uri="{FF2B5EF4-FFF2-40B4-BE49-F238E27FC236}">
                <a16:creationId xmlns:a16="http://schemas.microsoft.com/office/drawing/2014/main" id="{D16CAE05-C5A2-A018-1139-D8190B43501A}"/>
              </a:ext>
            </a:extLst>
          </p:cNvPr>
          <p:cNvPicPr>
            <a:picLocks noChangeAspect="1"/>
          </p:cNvPicPr>
          <p:nvPr/>
        </p:nvPicPr>
        <p:blipFill>
          <a:blip r:embed="rId8"/>
          <a:stretch>
            <a:fillRect/>
          </a:stretch>
        </p:blipFill>
        <p:spPr>
          <a:xfrm>
            <a:off x="519513" y="1515759"/>
            <a:ext cx="4271750" cy="2159650"/>
          </a:xfrm>
          <a:prstGeom prst="rect">
            <a:avLst/>
          </a:prstGeom>
        </p:spPr>
      </p:pic>
      <p:pic>
        <p:nvPicPr>
          <p:cNvPr id="31" name="Picture 30">
            <a:extLst>
              <a:ext uri="{FF2B5EF4-FFF2-40B4-BE49-F238E27FC236}">
                <a16:creationId xmlns:a16="http://schemas.microsoft.com/office/drawing/2014/main" id="{6E1F2894-451F-2F02-BB04-8700A33D33D7}"/>
              </a:ext>
            </a:extLst>
          </p:cNvPr>
          <p:cNvPicPr>
            <a:picLocks noChangeAspect="1"/>
          </p:cNvPicPr>
          <p:nvPr/>
        </p:nvPicPr>
        <p:blipFill rotWithShape="1">
          <a:blip r:embed="rId9"/>
          <a:srcRect t="4102"/>
          <a:stretch/>
        </p:blipFill>
        <p:spPr>
          <a:xfrm>
            <a:off x="590009" y="1513548"/>
            <a:ext cx="4201254" cy="2204843"/>
          </a:xfrm>
          <a:prstGeom prst="rect">
            <a:avLst/>
          </a:prstGeom>
        </p:spPr>
      </p:pic>
      <p:pic>
        <p:nvPicPr>
          <p:cNvPr id="33" name="Picture 32">
            <a:extLst>
              <a:ext uri="{FF2B5EF4-FFF2-40B4-BE49-F238E27FC236}">
                <a16:creationId xmlns:a16="http://schemas.microsoft.com/office/drawing/2014/main" id="{DA45EFDD-8F60-0DF6-A315-A5C4A9B270D3}"/>
              </a:ext>
            </a:extLst>
          </p:cNvPr>
          <p:cNvPicPr>
            <a:picLocks noChangeAspect="1"/>
          </p:cNvPicPr>
          <p:nvPr/>
        </p:nvPicPr>
        <p:blipFill>
          <a:blip r:embed="rId10"/>
          <a:stretch>
            <a:fillRect/>
          </a:stretch>
        </p:blipFill>
        <p:spPr>
          <a:xfrm>
            <a:off x="4087805" y="1518773"/>
            <a:ext cx="701165" cy="522776"/>
          </a:xfrm>
          <a:prstGeom prst="rect">
            <a:avLst/>
          </a:prstGeom>
        </p:spPr>
      </p:pic>
      <p:sp>
        <p:nvSpPr>
          <p:cNvPr id="35" name="TextBox 34">
            <a:extLst>
              <a:ext uri="{FF2B5EF4-FFF2-40B4-BE49-F238E27FC236}">
                <a16:creationId xmlns:a16="http://schemas.microsoft.com/office/drawing/2014/main" id="{80A711F0-EF62-5AFB-1925-05A67CE6F5BA}"/>
              </a:ext>
            </a:extLst>
          </p:cNvPr>
          <p:cNvSpPr txBox="1"/>
          <p:nvPr/>
        </p:nvSpPr>
        <p:spPr>
          <a:xfrm>
            <a:off x="549264" y="1439864"/>
            <a:ext cx="3166581" cy="523220"/>
          </a:xfrm>
          <a:prstGeom prst="rect">
            <a:avLst/>
          </a:prstGeom>
          <a:noFill/>
        </p:spPr>
        <p:txBody>
          <a:bodyPr wrap="square">
            <a:spAutoFit/>
          </a:bodyPr>
          <a:lstStyle/>
          <a:p>
            <a:r>
              <a:rPr lang="en-US" sz="1400" b="1" dirty="0">
                <a:solidFill>
                  <a:schemeClr val="bg1"/>
                </a:solidFill>
                <a:latin typeface="Lucida Fax" panose="02060602050505020204" pitchFamily="18" charset="0"/>
              </a:rPr>
              <a:t>Total Influenza death in US for the year 2013</a:t>
            </a:r>
            <a:endParaRPr lang="en-CA" sz="1400" b="1" dirty="0">
              <a:solidFill>
                <a:schemeClr val="bg1"/>
              </a:solidFill>
              <a:latin typeface="Lucida Fax" panose="02060602050505020204" pitchFamily="18" charset="0"/>
            </a:endParaRPr>
          </a:p>
        </p:txBody>
      </p:sp>
    </p:spTree>
    <p:extLst>
      <p:ext uri="{BB962C8B-B14F-4D97-AF65-F5344CB8AC3E}">
        <p14:creationId xmlns:p14="http://schemas.microsoft.com/office/powerpoint/2010/main" val="395670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1190065" y="3204973"/>
            <a:ext cx="2743195" cy="307777"/>
          </a:xfrm>
          <a:prstGeom prst="rect">
            <a:avLst/>
          </a:prstGeom>
        </p:spPr>
        <p:txBody>
          <a:bodyPr wrap="square" lIns="0" tIns="0" rIns="0" bIns="0" anchor="t">
            <a:spAutoFit/>
          </a:bodyPr>
          <a:lstStyle/>
          <a:p>
            <a:pPr algn="ctr"/>
            <a:r>
              <a:rPr lang="en-CA" sz="2000" b="1" dirty="0">
                <a:latin typeface="Lucida Fax" panose="02060602050505020204" pitchFamily="18" charset="0"/>
              </a:rPr>
              <a:t>Priority</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277579" y="3157167"/>
            <a:ext cx="3392553" cy="307777"/>
          </a:xfrm>
          <a:prstGeom prst="rect">
            <a:avLst/>
          </a:prstGeom>
        </p:spPr>
        <p:txBody>
          <a:bodyPr wrap="square" lIns="0" tIns="0" rIns="0" bIns="0" anchor="t">
            <a:spAutoFit/>
          </a:bodyPr>
          <a:lstStyle/>
          <a:p>
            <a:pPr algn="ctr"/>
            <a:r>
              <a:rPr lang="en-CA" sz="2000" b="1" dirty="0">
                <a:latin typeface="Lucida Fax" panose="02060602050505020204" pitchFamily="18" charset="0"/>
              </a:rPr>
              <a:t>Seasonality</a:t>
            </a:r>
            <a:endParaRPr lang="en-US" sz="2000" b="1"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410264" y="3157167"/>
            <a:ext cx="2743195" cy="307777"/>
          </a:xfrm>
          <a:prstGeom prst="rect">
            <a:avLst/>
          </a:prstGeom>
        </p:spPr>
        <p:txBody>
          <a:bodyPr wrap="square" lIns="0" tIns="0" rIns="0" bIns="0" anchor="t">
            <a:spAutoFit/>
          </a:bodyPr>
          <a:lstStyle/>
          <a:p>
            <a:pPr algn="ctr"/>
            <a:r>
              <a:rPr lang="en-CA" sz="2000" b="1" dirty="0">
                <a:latin typeface="Lucida Fax" panose="02060602050505020204" pitchFamily="18" charset="0"/>
              </a:rPr>
              <a:t>Further Analysis</a:t>
            </a:r>
            <a:endParaRPr lang="en-US" sz="2000" b="1" dirty="0">
              <a:latin typeface="Lucida Fax" panose="02060602050505020204" pitchFamily="18"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12</a:t>
            </a:fld>
            <a:endParaRPr lang="en-US" dirty="0"/>
          </a:p>
        </p:txBody>
      </p:sp>
      <p:sp>
        <p:nvSpPr>
          <p:cNvPr id="5" name="TextBox 4">
            <a:extLst>
              <a:ext uri="{FF2B5EF4-FFF2-40B4-BE49-F238E27FC236}">
                <a16:creationId xmlns:a16="http://schemas.microsoft.com/office/drawing/2014/main" id="{1BBB71FF-DCB2-8542-524D-BC89E60A3799}"/>
              </a:ext>
            </a:extLst>
          </p:cNvPr>
          <p:cNvSpPr txBox="1"/>
          <p:nvPr/>
        </p:nvSpPr>
        <p:spPr>
          <a:xfrm>
            <a:off x="1062980" y="1315231"/>
            <a:ext cx="3549963" cy="995401"/>
          </a:xfrm>
          <a:prstGeom prst="rect">
            <a:avLst/>
          </a:prstGeom>
          <a:noFill/>
        </p:spPr>
        <p:txBody>
          <a:bodyPr wrap="square">
            <a:spAutoFit/>
          </a:bodyPr>
          <a:lstStyle/>
          <a:p>
            <a:pPr marL="171450" indent="-171450" algn="just">
              <a:lnSpc>
                <a:spcPct val="107000"/>
              </a:lnSpc>
              <a:spcAft>
                <a:spcPts val="800"/>
              </a:spcAft>
              <a:buFont typeface="Arial" panose="020B0604020202020204" pitchFamily="34" charset="0"/>
              <a:buChar char="•"/>
            </a:pPr>
            <a:r>
              <a:rPr lang="en-US" sz="1400" dirty="0">
                <a:latin typeface="Lucida Fax" panose="02060602050505020204" pitchFamily="18" charset="0"/>
              </a:rPr>
              <a:t>States with a larger population of individuals aged 65 and older experience a higher number of influenza-related deaths.</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23C49CA-5B40-DCFF-9873-A076374D6057}"/>
              </a:ext>
            </a:extLst>
          </p:cNvPr>
          <p:cNvSpPr txBox="1"/>
          <p:nvPr/>
        </p:nvSpPr>
        <p:spPr>
          <a:xfrm>
            <a:off x="4612943" y="1302557"/>
            <a:ext cx="3549962" cy="1225913"/>
          </a:xfrm>
          <a:prstGeom prst="rect">
            <a:avLst/>
          </a:prstGeom>
          <a:noFill/>
        </p:spPr>
        <p:txBody>
          <a:bodyPr wrap="square">
            <a:spAutoFit/>
          </a:bodyPr>
          <a:lstStyle/>
          <a:p>
            <a:pPr marL="171450" indent="-171450" algn="just">
              <a:lnSpc>
                <a:spcPct val="107000"/>
              </a:lnSpc>
              <a:spcAft>
                <a:spcPts val="800"/>
              </a:spcAft>
              <a:buFont typeface="Arial" panose="020B0604020202020204" pitchFamily="34" charset="0"/>
              <a:buChar char="•"/>
            </a:pPr>
            <a:r>
              <a:rPr lang="en-US" sz="1400" dirty="0">
                <a:latin typeface="Lucida Fax" panose="02060602050505020204" pitchFamily="18" charset="0"/>
              </a:rPr>
              <a:t>Influenza deaths usually increase in December, peak in January, and stay high through February and March, consistently across states and regions.</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C582A6D-7B06-5275-8F85-16246688AC68}"/>
              </a:ext>
            </a:extLst>
          </p:cNvPr>
          <p:cNvSpPr txBox="1"/>
          <p:nvPr/>
        </p:nvSpPr>
        <p:spPr>
          <a:xfrm>
            <a:off x="8244479" y="1228185"/>
            <a:ext cx="3549962" cy="954107"/>
          </a:xfrm>
          <a:prstGeom prst="rect">
            <a:avLst/>
          </a:prstGeom>
          <a:noFill/>
        </p:spPr>
        <p:txBody>
          <a:bodyPr wrap="square">
            <a:spAutoFit/>
          </a:bodyPr>
          <a:lstStyle/>
          <a:p>
            <a:pPr marL="171450" indent="-171450" algn="just">
              <a:buFont typeface="Arial" panose="020B0604020202020204" pitchFamily="34" charset="0"/>
              <a:buChar char="•"/>
            </a:pPr>
            <a:r>
              <a:rPr lang="en-US" sz="1400" dirty="0">
                <a:latin typeface="Lucida Fax" panose="02060602050505020204" pitchFamily="18" charset="0"/>
              </a:rPr>
              <a:t>The virus's impact on vulnerable age groups underscores the need for targeted interventions and preventative measures.</a:t>
            </a:r>
            <a:endParaRPr lang="en-CA" sz="1400" dirty="0">
              <a:latin typeface="Lucida Fax" panose="02060602050505020204" pitchFamily="18" charset="0"/>
            </a:endParaRPr>
          </a:p>
        </p:txBody>
      </p:sp>
      <p:sp>
        <p:nvSpPr>
          <p:cNvPr id="21" name="TextBox 20">
            <a:extLst>
              <a:ext uri="{FF2B5EF4-FFF2-40B4-BE49-F238E27FC236}">
                <a16:creationId xmlns:a16="http://schemas.microsoft.com/office/drawing/2014/main" id="{69937D16-2835-CE6E-0BBE-D788E841E27C}"/>
              </a:ext>
            </a:extLst>
          </p:cNvPr>
          <p:cNvSpPr txBox="1"/>
          <p:nvPr/>
        </p:nvSpPr>
        <p:spPr>
          <a:xfrm>
            <a:off x="3042987" y="956960"/>
            <a:ext cx="6106026" cy="400110"/>
          </a:xfrm>
          <a:prstGeom prst="rect">
            <a:avLst/>
          </a:prstGeom>
          <a:noFill/>
        </p:spPr>
        <p:txBody>
          <a:bodyPr wrap="square">
            <a:spAutoFit/>
          </a:bodyPr>
          <a:lstStyle/>
          <a:p>
            <a:pPr algn="ctr"/>
            <a:r>
              <a:rPr lang="en-CA" sz="2000" b="1" i="1" dirty="0">
                <a:latin typeface="Lucida Fax" panose="02060602050505020204" pitchFamily="18" charset="0"/>
              </a:rPr>
              <a:t>KEY LEARNINGS</a:t>
            </a:r>
            <a:endParaRPr lang="en-US" sz="2000" b="1" i="1" dirty="0">
              <a:solidFill>
                <a:schemeClr val="accent3">
                  <a:lumMod val="75000"/>
                </a:schemeClr>
              </a:solidFill>
              <a:latin typeface="Lucida Fax" panose="02060602050505020204" pitchFamily="18" charset="0"/>
              <a:cs typeface="Segoe UI" panose="020B0502040204020203" pitchFamily="34" charset="0"/>
            </a:endParaRPr>
          </a:p>
        </p:txBody>
      </p:sp>
      <p:sp>
        <p:nvSpPr>
          <p:cNvPr id="23" name="TextBox 22">
            <a:extLst>
              <a:ext uri="{FF2B5EF4-FFF2-40B4-BE49-F238E27FC236}">
                <a16:creationId xmlns:a16="http://schemas.microsoft.com/office/drawing/2014/main" id="{9BFAA97C-272A-56B5-812E-86E126E9FC51}"/>
              </a:ext>
            </a:extLst>
          </p:cNvPr>
          <p:cNvSpPr txBox="1"/>
          <p:nvPr/>
        </p:nvSpPr>
        <p:spPr>
          <a:xfrm>
            <a:off x="4468646" y="2654341"/>
            <a:ext cx="6106026" cy="400110"/>
          </a:xfrm>
          <a:prstGeom prst="rect">
            <a:avLst/>
          </a:prstGeom>
          <a:noFill/>
        </p:spPr>
        <p:txBody>
          <a:bodyPr wrap="square">
            <a:spAutoFit/>
          </a:bodyPr>
          <a:lstStyle/>
          <a:p>
            <a:r>
              <a:rPr lang="en-CA" sz="2000" b="1" i="1" dirty="0">
                <a:latin typeface="Lucida Fax" panose="02060602050505020204" pitchFamily="18" charset="0"/>
              </a:rPr>
              <a:t>RECOMMENDATIONS</a:t>
            </a:r>
          </a:p>
        </p:txBody>
      </p:sp>
      <p:sp>
        <p:nvSpPr>
          <p:cNvPr id="25" name="TextBox 24">
            <a:extLst>
              <a:ext uri="{FF2B5EF4-FFF2-40B4-BE49-F238E27FC236}">
                <a16:creationId xmlns:a16="http://schemas.microsoft.com/office/drawing/2014/main" id="{6A86C83B-7A8F-CEF5-18B9-FA766E084F17}"/>
              </a:ext>
            </a:extLst>
          </p:cNvPr>
          <p:cNvSpPr txBox="1"/>
          <p:nvPr/>
        </p:nvSpPr>
        <p:spPr>
          <a:xfrm>
            <a:off x="1062980" y="3693452"/>
            <a:ext cx="3405666" cy="1600438"/>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States with significant populations aged 65 and older should boost their medical staffing during the influenza season. The most critical states are California, New York, Texas, and Pennsylvania.</a:t>
            </a:r>
            <a:endParaRPr lang="en-CA" sz="1400" dirty="0">
              <a:latin typeface="Lucida Fax" panose="02060602050505020204" pitchFamily="18" charset="0"/>
            </a:endParaRPr>
          </a:p>
        </p:txBody>
      </p:sp>
      <p:sp>
        <p:nvSpPr>
          <p:cNvPr id="27" name="TextBox 26">
            <a:extLst>
              <a:ext uri="{FF2B5EF4-FFF2-40B4-BE49-F238E27FC236}">
                <a16:creationId xmlns:a16="http://schemas.microsoft.com/office/drawing/2014/main" id="{617FE09E-B89C-0CB7-346D-E17998435834}"/>
              </a:ext>
            </a:extLst>
          </p:cNvPr>
          <p:cNvSpPr txBox="1"/>
          <p:nvPr/>
        </p:nvSpPr>
        <p:spPr>
          <a:xfrm>
            <a:off x="4663967" y="3703649"/>
            <a:ext cx="3447914" cy="1384995"/>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To prepare for the influenza season, which runs from December to March, medical staff should be allocated to each state according to its priority level.</a:t>
            </a:r>
          </a:p>
        </p:txBody>
      </p:sp>
      <p:sp>
        <p:nvSpPr>
          <p:cNvPr id="29" name="TextBox 28">
            <a:extLst>
              <a:ext uri="{FF2B5EF4-FFF2-40B4-BE49-F238E27FC236}">
                <a16:creationId xmlns:a16="http://schemas.microsoft.com/office/drawing/2014/main" id="{58E2C5FC-E1D3-0F65-E78C-DD1AD17EDED0}"/>
              </a:ext>
            </a:extLst>
          </p:cNvPr>
          <p:cNvSpPr txBox="1"/>
          <p:nvPr/>
        </p:nvSpPr>
        <p:spPr>
          <a:xfrm>
            <a:off x="8244479" y="3673996"/>
            <a:ext cx="3549962" cy="2893100"/>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States with smaller populations or fewer individuals over 65 but higher influenza death rates should be examined more closely to identify other contributing factors. </a:t>
            </a:r>
          </a:p>
          <a:p>
            <a:pPr marL="285750" indent="-285750" algn="just">
              <a:buFont typeface="Arial" panose="020B0604020202020204" pitchFamily="34" charset="0"/>
              <a:buChar char="•"/>
            </a:pPr>
            <a:r>
              <a:rPr lang="en-US" sz="1400" dirty="0">
                <a:latin typeface="Lucida Fax" panose="02060602050505020204" pitchFamily="18" charset="0"/>
              </a:rPr>
              <a:t>Future analysis should investigate the impact of influenza on additional vulnerable groups, such as pregnant women, individuals with HIV/AIDS, and those with other conditions.</a:t>
            </a:r>
          </a:p>
        </p:txBody>
      </p:sp>
      <p:sp>
        <p:nvSpPr>
          <p:cNvPr id="33" name="TextBox 32">
            <a:extLst>
              <a:ext uri="{FF2B5EF4-FFF2-40B4-BE49-F238E27FC236}">
                <a16:creationId xmlns:a16="http://schemas.microsoft.com/office/drawing/2014/main" id="{41B6C41C-F3B8-EB50-2EE0-2C38036F23A5}"/>
              </a:ext>
            </a:extLst>
          </p:cNvPr>
          <p:cNvSpPr txBox="1"/>
          <p:nvPr/>
        </p:nvSpPr>
        <p:spPr>
          <a:xfrm>
            <a:off x="2764467" y="6267016"/>
            <a:ext cx="3405666" cy="307777"/>
          </a:xfrm>
          <a:prstGeom prst="rect">
            <a:avLst/>
          </a:prstGeom>
          <a:noFill/>
        </p:spPr>
        <p:txBody>
          <a:bodyPr wrap="square">
            <a:spAutoFit/>
          </a:bodyPr>
          <a:lstStyle/>
          <a:p>
            <a:pPr algn="ctr"/>
            <a:r>
              <a:rPr lang="en-CA" sz="1400" dirty="0">
                <a:latin typeface="Lucida Fax" panose="02060602050505020204" pitchFamily="18" charset="0"/>
                <a:hlinkClick r:id="rId3"/>
              </a:rPr>
              <a:t>Tableau Story Board</a:t>
            </a:r>
            <a:endParaRPr lang="en-US" sz="1400" b="1" dirty="0">
              <a:latin typeface="Lucida Fax" panose="02060602050505020204" pitchFamily="18" charset="0"/>
            </a:endParaRPr>
          </a:p>
        </p:txBody>
      </p:sp>
      <p:sp>
        <p:nvSpPr>
          <p:cNvPr id="3" name="TextBox 2">
            <a:extLst>
              <a:ext uri="{FF2B5EF4-FFF2-40B4-BE49-F238E27FC236}">
                <a16:creationId xmlns:a16="http://schemas.microsoft.com/office/drawing/2014/main" id="{20F6708F-6F1F-E818-25A8-81B9FF6EBF39}"/>
              </a:ext>
            </a:extLst>
          </p:cNvPr>
          <p:cNvSpPr txBox="1"/>
          <p:nvPr/>
        </p:nvSpPr>
        <p:spPr>
          <a:xfrm>
            <a:off x="4467300" y="5748022"/>
            <a:ext cx="3038969" cy="369332"/>
          </a:xfrm>
          <a:prstGeom prst="rect">
            <a:avLst/>
          </a:prstGeom>
          <a:noFill/>
        </p:spPr>
        <p:txBody>
          <a:bodyPr wrap="square">
            <a:spAutoFit/>
          </a:bodyPr>
          <a:lstStyle/>
          <a:p>
            <a:r>
              <a:rPr lang="en-CA" sz="1800" b="1" i="1" dirty="0">
                <a:latin typeface="Lucida Fax" panose="02060602050505020204" pitchFamily="18" charset="0"/>
              </a:rPr>
              <a:t>LINKS &amp; DELIVERABLES</a:t>
            </a:r>
          </a:p>
        </p:txBody>
      </p:sp>
      <p:sp>
        <p:nvSpPr>
          <p:cNvPr id="9" name="TextBox 8">
            <a:extLst>
              <a:ext uri="{FF2B5EF4-FFF2-40B4-BE49-F238E27FC236}">
                <a16:creationId xmlns:a16="http://schemas.microsoft.com/office/drawing/2014/main" id="{143A2168-699C-3992-20EF-1D96B0995D53}"/>
              </a:ext>
            </a:extLst>
          </p:cNvPr>
          <p:cNvSpPr txBox="1"/>
          <p:nvPr/>
        </p:nvSpPr>
        <p:spPr>
          <a:xfrm>
            <a:off x="5973855" y="6263709"/>
            <a:ext cx="4079909" cy="307777"/>
          </a:xfrm>
          <a:prstGeom prst="rect">
            <a:avLst/>
          </a:prstGeom>
          <a:noFill/>
        </p:spPr>
        <p:txBody>
          <a:bodyPr wrap="square">
            <a:spAutoFit/>
          </a:bodyPr>
          <a:lstStyle/>
          <a:p>
            <a:r>
              <a:rPr lang="en-CA" sz="1400" dirty="0">
                <a:latin typeface="Lucida Fax" panose="02060602050505020204" pitchFamily="18" charset="0"/>
                <a:hlinkClick r:id="rId4"/>
              </a:rPr>
              <a:t>Interim Report </a:t>
            </a:r>
            <a:endParaRPr lang="en-CA" sz="1400" dirty="0">
              <a:latin typeface="Lucida Fax" panose="02060602050505020204" pitchFamily="18" charset="0"/>
            </a:endParaRPr>
          </a:p>
        </p:txBody>
      </p:sp>
    </p:spTree>
    <p:extLst>
      <p:ext uri="{BB962C8B-B14F-4D97-AF65-F5344CB8AC3E}">
        <p14:creationId xmlns:p14="http://schemas.microsoft.com/office/powerpoint/2010/main" val="177550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13</a:t>
            </a:fld>
            <a:endParaRPr lang="en-US" dirty="0"/>
          </a:p>
        </p:txBody>
      </p:sp>
      <p:sp>
        <p:nvSpPr>
          <p:cNvPr id="4" name="TextBox 3">
            <a:extLst>
              <a:ext uri="{FF2B5EF4-FFF2-40B4-BE49-F238E27FC236}">
                <a16:creationId xmlns:a16="http://schemas.microsoft.com/office/drawing/2014/main" id="{55F4659D-9321-F56A-D598-CA7579A109D4}"/>
              </a:ext>
            </a:extLst>
          </p:cNvPr>
          <p:cNvSpPr txBox="1"/>
          <p:nvPr/>
        </p:nvSpPr>
        <p:spPr>
          <a:xfrm>
            <a:off x="1311579" y="4931445"/>
            <a:ext cx="10248075" cy="1138773"/>
          </a:xfrm>
          <a:prstGeom prst="rect">
            <a:avLst/>
          </a:prstGeom>
          <a:noFill/>
        </p:spPr>
        <p:txBody>
          <a:bodyPr wrap="square">
            <a:spAutoFit/>
          </a:bodyPr>
          <a:lstStyle/>
          <a:p>
            <a:r>
              <a:rPr lang="en-US" sz="4000" b="1" u="sng" dirty="0">
                <a:latin typeface="Lucida Fax" panose="02060602050505020204" pitchFamily="18" charset="0"/>
              </a:rPr>
              <a:t>Rockbuster Stealth LLC </a:t>
            </a:r>
          </a:p>
          <a:p>
            <a:r>
              <a:rPr lang="en-US" sz="2800" dirty="0">
                <a:latin typeface="Lucida Fax" panose="02060602050505020204" pitchFamily="18" charset="0"/>
              </a:rPr>
              <a:t>Transition to Online Video Rental Service</a:t>
            </a:r>
            <a:endParaRPr lang="en-CA" sz="2800" dirty="0">
              <a:latin typeface="Lucida Fax" panose="02060602050505020204" pitchFamily="18" charset="0"/>
            </a:endParaRPr>
          </a:p>
        </p:txBody>
      </p:sp>
      <p:pic>
        <p:nvPicPr>
          <p:cNvPr id="6" name="Content Placeholder 4">
            <a:extLst>
              <a:ext uri="{FF2B5EF4-FFF2-40B4-BE49-F238E27FC236}">
                <a16:creationId xmlns:a16="http://schemas.microsoft.com/office/drawing/2014/main" id="{1F1A1710-A2BB-0F89-CE09-6AB6506A397E}"/>
              </a:ext>
            </a:extLst>
          </p:cNvPr>
          <p:cNvPicPr>
            <a:picLocks noChangeAspect="1"/>
          </p:cNvPicPr>
          <p:nvPr/>
        </p:nvPicPr>
        <p:blipFill>
          <a:blip r:embed="rId2"/>
          <a:stretch>
            <a:fillRect/>
          </a:stretch>
        </p:blipFill>
        <p:spPr>
          <a:xfrm>
            <a:off x="2000094" y="503261"/>
            <a:ext cx="8331262" cy="4189127"/>
          </a:xfrm>
          <a:prstGeom prst="rect">
            <a:avLst/>
          </a:prstGeom>
        </p:spPr>
      </p:pic>
    </p:spTree>
    <p:extLst>
      <p:ext uri="{BB962C8B-B14F-4D97-AF65-F5344CB8AC3E}">
        <p14:creationId xmlns:p14="http://schemas.microsoft.com/office/powerpoint/2010/main" val="319147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85501" y="833935"/>
            <a:ext cx="10179234" cy="46072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Lucida Fax" panose="02060602050505020204" pitchFamily="18" charset="0"/>
              </a:rPr>
              <a:t>Project Overview:</a:t>
            </a:r>
            <a:r>
              <a:rPr lang="en-US" sz="1400" dirty="0">
                <a:solidFill>
                  <a:schemeClr val="tx1"/>
                </a:solidFill>
                <a:latin typeface="Lucida Fax" panose="02060602050505020204" pitchFamily="18" charset="0"/>
              </a:rPr>
              <a:t> Strategic Analysis and Data-Driven Recommendations for Rockbuster Stealth LLC</a:t>
            </a:r>
          </a:p>
          <a:p>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Background:</a:t>
            </a:r>
            <a:br>
              <a:rPr lang="en-US" sz="1400" dirty="0">
                <a:solidFill>
                  <a:schemeClr val="tx1"/>
                </a:solidFill>
                <a:latin typeface="Lucida Fax" panose="02060602050505020204" pitchFamily="18" charset="0"/>
              </a:rPr>
            </a:br>
            <a:r>
              <a:rPr lang="en-US" sz="1400" dirty="0">
                <a:solidFill>
                  <a:schemeClr val="tx1"/>
                </a:solidFill>
                <a:latin typeface="Lucida Fax" panose="02060602050505020204" pitchFamily="18" charset="0"/>
              </a:rPr>
              <a:t>Rockbuster Stealth LLC, a global movie rental company, has traditionally relied on physical stores. With rising competition from digital platforms like Netflix and Amazon Prime, Rockbuster is exploring a shift to online video rentals.</a:t>
            </a:r>
          </a:p>
          <a:p>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Objective:</a:t>
            </a:r>
            <a:br>
              <a:rPr lang="en-US" sz="1400" dirty="0">
                <a:solidFill>
                  <a:schemeClr val="tx1"/>
                </a:solidFill>
                <a:latin typeface="Lucida Fax" panose="02060602050505020204" pitchFamily="18" charset="0"/>
              </a:rPr>
            </a:br>
            <a:r>
              <a:rPr lang="en-US" sz="1400" dirty="0">
                <a:solidFill>
                  <a:schemeClr val="tx1"/>
                </a:solidFill>
                <a:latin typeface="Lucida Fax" panose="02060602050505020204" pitchFamily="18" charset="0"/>
              </a:rPr>
              <a:t>This project aims to leverage data analytics to address key business questions and shape </a:t>
            </a:r>
            <a:r>
              <a:rPr lang="en-US" sz="1400" dirty="0" err="1">
                <a:solidFill>
                  <a:schemeClr val="tx1"/>
                </a:solidFill>
                <a:latin typeface="Lucida Fax" panose="02060602050505020204" pitchFamily="18" charset="0"/>
              </a:rPr>
              <a:t>Rockbuster's</a:t>
            </a:r>
            <a:r>
              <a:rPr lang="en-US" sz="1400" dirty="0">
                <a:solidFill>
                  <a:schemeClr val="tx1"/>
                </a:solidFill>
                <a:latin typeface="Lucida Fax" panose="02060602050505020204" pitchFamily="18" charset="0"/>
              </a:rPr>
              <a:t> 2020 strategy for transitioning to an online service model. The insights gathered will be crucial in guiding decision-making and strategic planning.</a:t>
            </a:r>
          </a:p>
          <a:p>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Key Steps:</a:t>
            </a:r>
            <a:endParaRPr lang="en-US" sz="1400" dirty="0">
              <a:solidFill>
                <a:schemeClr val="tx1"/>
              </a:solidFill>
              <a:latin typeface="Lucida Fax" panose="02060602050505020204" pitchFamily="18" charset="0"/>
            </a:endParaRPr>
          </a:p>
          <a:p>
            <a:pPr>
              <a:buFont typeface="Arial" panose="020B0604020202020204" pitchFamily="34" charset="0"/>
              <a:buChar char="•"/>
            </a:pPr>
            <a:r>
              <a:rPr lang="en-US" sz="1400" b="1" dirty="0">
                <a:solidFill>
                  <a:schemeClr val="tx1"/>
                </a:solidFill>
                <a:latin typeface="Lucida Fax" panose="02060602050505020204" pitchFamily="18" charset="0"/>
              </a:rPr>
              <a:t>Data Extraction:</a:t>
            </a:r>
            <a:r>
              <a:rPr lang="en-US" sz="1400" dirty="0">
                <a:solidFill>
                  <a:schemeClr val="tx1"/>
                </a:solidFill>
                <a:latin typeface="Lucida Fax" panose="02060602050505020204" pitchFamily="18" charset="0"/>
              </a:rPr>
              <a:t> Utilized SELECT, JOIN, and WHERE clauses to retrieve relevant data from multiple tables.</a:t>
            </a:r>
          </a:p>
          <a:p>
            <a:pPr>
              <a:buFont typeface="Arial" panose="020B0604020202020204" pitchFamily="34" charset="0"/>
              <a:buChar char="•"/>
            </a:pPr>
            <a:r>
              <a:rPr lang="en-US" sz="1400" b="1" dirty="0">
                <a:solidFill>
                  <a:schemeClr val="tx1"/>
                </a:solidFill>
                <a:latin typeface="Lucida Fax" panose="02060602050505020204" pitchFamily="18" charset="0"/>
              </a:rPr>
              <a:t>Data Dictionary:</a:t>
            </a:r>
            <a:r>
              <a:rPr lang="en-US" sz="1400" dirty="0">
                <a:solidFill>
                  <a:schemeClr val="tx1"/>
                </a:solidFill>
                <a:latin typeface="Lucida Fax" panose="02060602050505020204" pitchFamily="18" charset="0"/>
              </a:rPr>
              <a:t> Developed an Enterprise Relationship Diagram (ERD) using DbVisualizer.</a:t>
            </a:r>
          </a:p>
          <a:p>
            <a:pPr>
              <a:buFont typeface="Arial" panose="020B0604020202020204" pitchFamily="34" charset="0"/>
              <a:buChar char="•"/>
            </a:pPr>
            <a:r>
              <a:rPr lang="en-US" sz="1400" b="1" dirty="0">
                <a:solidFill>
                  <a:schemeClr val="tx1"/>
                </a:solidFill>
                <a:latin typeface="Lucida Fax" panose="02060602050505020204" pitchFamily="18" charset="0"/>
              </a:rPr>
              <a:t>ERD Extraction:</a:t>
            </a:r>
            <a:r>
              <a:rPr lang="en-US" sz="1400" dirty="0">
                <a:solidFill>
                  <a:schemeClr val="tx1"/>
                </a:solidFill>
                <a:latin typeface="Lucida Fax" panose="02060602050505020204" pitchFamily="18" charset="0"/>
              </a:rPr>
              <a:t> Extracted the ERD from </a:t>
            </a:r>
            <a:r>
              <a:rPr lang="en-US" sz="1400" dirty="0" err="1">
                <a:solidFill>
                  <a:schemeClr val="tx1"/>
                </a:solidFill>
                <a:latin typeface="Lucida Fax" panose="02060602050505020204" pitchFamily="18" charset="0"/>
              </a:rPr>
              <a:t>Rockbuster’s</a:t>
            </a:r>
            <a:r>
              <a:rPr lang="en-US" sz="1400" dirty="0">
                <a:solidFill>
                  <a:schemeClr val="tx1"/>
                </a:solidFill>
                <a:latin typeface="Lucida Fax" panose="02060602050505020204" pitchFamily="18" charset="0"/>
              </a:rPr>
              <a:t> database using DbVisualizer.</a:t>
            </a:r>
          </a:p>
          <a:p>
            <a:pPr>
              <a:buFont typeface="Arial" panose="020B0604020202020204" pitchFamily="34" charset="0"/>
              <a:buChar char="•"/>
            </a:pPr>
            <a:r>
              <a:rPr lang="en-US" sz="1400" b="1" dirty="0">
                <a:solidFill>
                  <a:schemeClr val="tx1"/>
                </a:solidFill>
                <a:latin typeface="Lucida Fax" panose="02060602050505020204" pitchFamily="18" charset="0"/>
              </a:rPr>
              <a:t>Data Aggregation:</a:t>
            </a:r>
            <a:r>
              <a:rPr lang="en-US" sz="1400" dirty="0">
                <a:solidFill>
                  <a:schemeClr val="tx1"/>
                </a:solidFill>
                <a:latin typeface="Lucida Fax" panose="02060602050505020204" pitchFamily="18" charset="0"/>
              </a:rPr>
              <a:t> Applied GROUP BY and aggregate functions like SUM, AVG, and COUNT to summarize data.</a:t>
            </a:r>
          </a:p>
          <a:p>
            <a:pPr>
              <a:buFont typeface="Arial" panose="020B0604020202020204" pitchFamily="34" charset="0"/>
              <a:buChar char="•"/>
            </a:pPr>
            <a:r>
              <a:rPr lang="en-US" sz="1400" b="1" dirty="0">
                <a:solidFill>
                  <a:schemeClr val="tx1"/>
                </a:solidFill>
                <a:latin typeface="Lucida Fax" panose="02060602050505020204" pitchFamily="18" charset="0"/>
              </a:rPr>
              <a:t>Data Filtering:</a:t>
            </a:r>
            <a:r>
              <a:rPr lang="en-US" sz="1400" dirty="0">
                <a:solidFill>
                  <a:schemeClr val="tx1"/>
                </a:solidFill>
                <a:latin typeface="Lucida Fax" panose="02060602050505020204" pitchFamily="18" charset="0"/>
              </a:rPr>
              <a:t> Used HAVING clauses to filter aggregated results.</a:t>
            </a:r>
          </a:p>
          <a:p>
            <a:pPr>
              <a:buFont typeface="Arial" panose="020B0604020202020204" pitchFamily="34" charset="0"/>
              <a:buChar char="•"/>
            </a:pPr>
            <a:r>
              <a:rPr lang="en-US" sz="1400" b="1" dirty="0">
                <a:solidFill>
                  <a:schemeClr val="tx1"/>
                </a:solidFill>
                <a:latin typeface="Lucida Fax" panose="02060602050505020204" pitchFamily="18" charset="0"/>
              </a:rPr>
              <a:t>Data Visualization:</a:t>
            </a:r>
            <a:r>
              <a:rPr lang="en-US" sz="1400" dirty="0">
                <a:solidFill>
                  <a:schemeClr val="tx1"/>
                </a:solidFill>
                <a:latin typeface="Lucida Fax" panose="02060602050505020204" pitchFamily="18" charset="0"/>
              </a:rPr>
              <a:t> Created bar charts, line charts, scatter plots, and other visualizations</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62364" y="522898"/>
            <a:ext cx="28296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Lucida Fax" panose="02060602050505020204" pitchFamily="18" charset="0"/>
              </a:rPr>
              <a:t>Rockbuster Stealth LLC </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05709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A68D61-8BDC-4C14-9F0D-CF0C946CD30A}"/>
              </a:ext>
            </a:extLst>
          </p:cNvPr>
          <p:cNvSpPr/>
          <p:nvPr/>
        </p:nvSpPr>
        <p:spPr>
          <a:xfrm>
            <a:off x="4007899" y="5471532"/>
            <a:ext cx="7729177" cy="1195968"/>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Excel</a:t>
            </a:r>
          </a:p>
          <a:p>
            <a:pPr>
              <a:lnSpc>
                <a:spcPts val="1900"/>
              </a:lnSpc>
            </a:pPr>
            <a:r>
              <a:rPr lang="en-CA" sz="1400" dirty="0">
                <a:latin typeface="Lucida Fax" panose="02060602050505020204" pitchFamily="18" charset="0"/>
              </a:rPr>
              <a:t>PowerPoint</a:t>
            </a:r>
          </a:p>
          <a:p>
            <a:pPr>
              <a:lnSpc>
                <a:spcPts val="1900"/>
              </a:lnSpc>
            </a:pPr>
            <a:r>
              <a:rPr lang="en-CA" sz="1400" dirty="0">
                <a:latin typeface="Lucida Fax" panose="02060602050505020204" pitchFamily="18" charset="0"/>
              </a:rPr>
              <a:t>Tableau</a:t>
            </a:r>
          </a:p>
          <a:p>
            <a:pPr>
              <a:lnSpc>
                <a:spcPts val="1900"/>
              </a:lnSpc>
            </a:pPr>
            <a:r>
              <a:rPr lang="en-CA" sz="1400" dirty="0">
                <a:latin typeface="Lucida Fax" panose="02060602050505020204" pitchFamily="18" charset="0"/>
              </a:rPr>
              <a:t>DbVisualizer </a:t>
            </a:r>
          </a:p>
          <a:p>
            <a:pPr>
              <a:lnSpc>
                <a:spcPts val="1900"/>
              </a:lnSpc>
            </a:pPr>
            <a:r>
              <a:rPr lang="en-CA" sz="1400" dirty="0">
                <a:latin typeface="Lucida Fax" panose="02060602050505020204" pitchFamily="18" charset="0"/>
              </a:rPr>
              <a:t>SQL/PostgreSQL</a:t>
            </a:r>
            <a:endParaRPr lang="en-US" sz="1400"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1985752" y="5930707"/>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14</a:t>
            </a:fld>
            <a:endParaRPr lang="en-US" dirty="0"/>
          </a:p>
        </p:txBody>
      </p:sp>
    </p:spTree>
    <p:extLst>
      <p:ext uri="{BB962C8B-B14F-4D97-AF65-F5344CB8AC3E}">
        <p14:creationId xmlns:p14="http://schemas.microsoft.com/office/powerpoint/2010/main" val="976002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212239" y="522898"/>
            <a:ext cx="297976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Lucida Fax" panose="02060602050505020204" pitchFamily="18" charset="0"/>
              </a:rPr>
              <a:t>Rockbuster Stealth LLC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8886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317172" y="1661375"/>
            <a:ext cx="4967513" cy="2235484"/>
          </a:xfrm>
          <a:prstGeom prst="rect">
            <a:avLst/>
          </a:prstGeom>
        </p:spPr>
        <p:txBody>
          <a:bodyPr wrap="square" lIns="0" tIns="0" rIns="0" bIns="0" anchor="t">
            <a:spAutoFit/>
          </a:bodyPr>
          <a:lstStyle/>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1. Which movies contributed the most/least to revenue gain?</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2. What was the average rental duration for all videos?</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3. Which countries are Rockbuster customers based in?</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4. Where are customers with a high lifetime value based?</a:t>
            </a:r>
          </a:p>
          <a:p>
            <a:pPr>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5. Do sales figures vary between geographic regions?</a:t>
            </a:r>
          </a:p>
        </p:txBody>
      </p:sp>
      <p:sp>
        <p:nvSpPr>
          <p:cNvPr id="40" name="Rectangle 39">
            <a:extLst>
              <a:ext uri="{FF2B5EF4-FFF2-40B4-BE49-F238E27FC236}">
                <a16:creationId xmlns:a16="http://schemas.microsoft.com/office/drawing/2014/main" id="{5842CE6B-862D-4B18-B10B-3436A7D24058}"/>
              </a:ext>
            </a:extLst>
          </p:cNvPr>
          <p:cNvSpPr/>
          <p:nvPr/>
        </p:nvSpPr>
        <p:spPr>
          <a:xfrm>
            <a:off x="6893456" y="1773009"/>
            <a:ext cx="4565189" cy="212559"/>
          </a:xfrm>
          <a:prstGeom prst="rect">
            <a:avLst/>
          </a:prstGeom>
        </p:spPr>
        <p:txBody>
          <a:bodyPr wrap="square" lIns="0" tIns="0" rIns="0" bIns="0" anchor="t">
            <a:spAutoFit/>
          </a:bodyPr>
          <a:lstStyle/>
          <a:p>
            <a:pPr lvl="0" algn="just">
              <a:lnSpc>
                <a:spcPct val="107000"/>
              </a:lnSpc>
            </a:pPr>
            <a:r>
              <a:rPr lang="en-CA" sz="1400" dirty="0">
                <a:latin typeface="Lucida Fax" panose="02060602050505020204" pitchFamily="18" charset="0"/>
              </a:rPr>
              <a:t>Data Source: Postgres Tutorial Data Set </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D130C0AE-B52E-4C65-A461-AD2F7D2362DE}"/>
              </a:ext>
            </a:extLst>
          </p:cNvPr>
          <p:cNvSpPr/>
          <p:nvPr/>
        </p:nvSpPr>
        <p:spPr>
          <a:xfrm>
            <a:off x="1440434" y="4491023"/>
            <a:ext cx="4662933" cy="1908215"/>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Relational databases , SQL (</a:t>
            </a:r>
            <a:r>
              <a:rPr lang="en-US" sz="1400" dirty="0">
                <a:latin typeface="Lucida Fax" panose="02060602050505020204" pitchFamily="18" charset="0"/>
                <a:hlinkClick r:id="rId3"/>
              </a:rPr>
              <a:t>Link to Queries</a:t>
            </a:r>
            <a:r>
              <a:rPr lang="en-US" sz="1400" dirty="0">
                <a:latin typeface="Lucida Fax" panose="02060602050505020204" pitchFamily="18" charset="0"/>
              </a:rPr>
              <a:t>)</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Creating a data dictionary, Database querying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Data filtering, Data cleaning and summarizing Joining tables Subqueries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Common table expressions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Presentation </a:t>
            </a:r>
            <a:endParaRPr lang="en-US" sz="13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610560" y="4688739"/>
            <a:ext cx="4604877" cy="430887"/>
          </a:xfrm>
          <a:prstGeom prst="rect">
            <a:avLst/>
          </a:prstGeom>
        </p:spPr>
        <p:txBody>
          <a:bodyPr wrap="square" lIns="0" tIns="0" rIns="0" bIns="0" anchor="t">
            <a:spAutoFit/>
          </a:bodyPr>
          <a:lstStyle/>
          <a:p>
            <a:pPr algn="just"/>
            <a:r>
              <a:rPr lang="en-US" sz="1400" dirty="0">
                <a:latin typeface="Lucida Fax" panose="02060602050505020204" pitchFamily="18" charset="0"/>
              </a:rPr>
              <a:t>Challenges included managing complex queries and maintaining data accuracy. </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15</a:t>
            </a:fld>
            <a:endParaRPr lang="en-US" dirty="0"/>
          </a:p>
        </p:txBody>
      </p:sp>
    </p:spTree>
    <p:extLst>
      <p:ext uri="{BB962C8B-B14F-4D97-AF65-F5344CB8AC3E}">
        <p14:creationId xmlns:p14="http://schemas.microsoft.com/office/powerpoint/2010/main" val="1314040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287904" y="522898"/>
            <a:ext cx="49040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Lucida Fax" panose="02060602050505020204" pitchFamily="18" charset="0"/>
              </a:rPr>
              <a:t>Analysis</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0401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16</a:t>
            </a:fld>
            <a:endParaRPr lang="en-US" dirty="0"/>
          </a:p>
        </p:txBody>
      </p:sp>
      <p:sp>
        <p:nvSpPr>
          <p:cNvPr id="6" name="TextBox 5">
            <a:extLst>
              <a:ext uri="{FF2B5EF4-FFF2-40B4-BE49-F238E27FC236}">
                <a16:creationId xmlns:a16="http://schemas.microsoft.com/office/drawing/2014/main" id="{49151B4F-9050-C6F0-AF6A-F78B48EE47C7}"/>
              </a:ext>
            </a:extLst>
          </p:cNvPr>
          <p:cNvSpPr txBox="1"/>
          <p:nvPr/>
        </p:nvSpPr>
        <p:spPr>
          <a:xfrm>
            <a:off x="1540179" y="620867"/>
            <a:ext cx="10267182" cy="954107"/>
          </a:xfrm>
          <a:prstGeom prst="rect">
            <a:avLst/>
          </a:prstGeom>
          <a:noFill/>
        </p:spPr>
        <p:txBody>
          <a:bodyPr wrap="square">
            <a:spAutoFit/>
          </a:bodyPr>
          <a:lstStyle/>
          <a:p>
            <a:pPr algn="just"/>
            <a:r>
              <a:rPr lang="en-US" sz="1400" dirty="0" err="1">
                <a:latin typeface="Lucida Fax" panose="02060602050505020204" pitchFamily="18" charset="0"/>
              </a:rPr>
              <a:t>Rockbuster's</a:t>
            </a:r>
            <a:r>
              <a:rPr lang="en-US" sz="1400" dirty="0">
                <a:latin typeface="Lucida Fax" panose="02060602050505020204" pitchFamily="18" charset="0"/>
              </a:rPr>
              <a:t> data was efficiently managed within a PostgreSQL database, with data integrity enhanced through meticulous cleaning and validation. SQL was utilized to uncover key insights into top-performing movies and strategic customer locations, which were then visualized using Tableau. The comprehensive analysis has been documented in a detailed report, including SQL code in Excel, and is supported by an ERD and data dictionary.</a:t>
            </a:r>
            <a:endParaRPr lang="en-CA" sz="1400" dirty="0">
              <a:latin typeface="Lucida Fax" panose="02060602050505020204" pitchFamily="18" charset="0"/>
            </a:endParaRPr>
          </a:p>
        </p:txBody>
      </p:sp>
      <p:pic>
        <p:nvPicPr>
          <p:cNvPr id="10" name="Picture 9">
            <a:extLst>
              <a:ext uri="{FF2B5EF4-FFF2-40B4-BE49-F238E27FC236}">
                <a16:creationId xmlns:a16="http://schemas.microsoft.com/office/drawing/2014/main" id="{0F6AAE59-5AA0-E282-24C0-D02A68983AE6}"/>
              </a:ext>
            </a:extLst>
          </p:cNvPr>
          <p:cNvPicPr>
            <a:picLocks noChangeAspect="1"/>
          </p:cNvPicPr>
          <p:nvPr/>
        </p:nvPicPr>
        <p:blipFill>
          <a:blip r:embed="rId3"/>
          <a:stretch>
            <a:fillRect/>
          </a:stretch>
        </p:blipFill>
        <p:spPr>
          <a:xfrm>
            <a:off x="292843" y="1881921"/>
            <a:ext cx="3562066" cy="2151269"/>
          </a:xfrm>
          <a:prstGeom prst="rect">
            <a:avLst/>
          </a:prstGeom>
        </p:spPr>
      </p:pic>
      <p:sp>
        <p:nvSpPr>
          <p:cNvPr id="15" name="TextBox 14">
            <a:extLst>
              <a:ext uri="{FF2B5EF4-FFF2-40B4-BE49-F238E27FC236}">
                <a16:creationId xmlns:a16="http://schemas.microsoft.com/office/drawing/2014/main" id="{2D217CF4-D492-9B37-F4E5-5B90287EB6C6}"/>
              </a:ext>
            </a:extLst>
          </p:cNvPr>
          <p:cNvSpPr txBox="1"/>
          <p:nvPr/>
        </p:nvSpPr>
        <p:spPr>
          <a:xfrm>
            <a:off x="852220" y="1583851"/>
            <a:ext cx="2340120" cy="276999"/>
          </a:xfrm>
          <a:prstGeom prst="rect">
            <a:avLst/>
          </a:prstGeom>
          <a:noFill/>
        </p:spPr>
        <p:txBody>
          <a:bodyPr wrap="square">
            <a:spAutoFit/>
          </a:bodyPr>
          <a:lstStyle/>
          <a:p>
            <a:r>
              <a:rPr lang="en-US" sz="1200" b="1" dirty="0">
                <a:latin typeface="Lucida Fax" panose="02060602050505020204" pitchFamily="18" charset="0"/>
              </a:rPr>
              <a:t>Descriptive Analysis</a:t>
            </a:r>
            <a:endParaRPr lang="en-CA" sz="1200" b="1" dirty="0"/>
          </a:p>
        </p:txBody>
      </p:sp>
      <p:pic>
        <p:nvPicPr>
          <p:cNvPr id="17" name="Picture 16">
            <a:extLst>
              <a:ext uri="{FF2B5EF4-FFF2-40B4-BE49-F238E27FC236}">
                <a16:creationId xmlns:a16="http://schemas.microsoft.com/office/drawing/2014/main" id="{B7404FC7-AFCE-4612-9F60-8E1000FFC57C}"/>
              </a:ext>
            </a:extLst>
          </p:cNvPr>
          <p:cNvPicPr>
            <a:picLocks noChangeAspect="1"/>
          </p:cNvPicPr>
          <p:nvPr/>
        </p:nvPicPr>
        <p:blipFill>
          <a:blip r:embed="rId4"/>
          <a:stretch>
            <a:fillRect/>
          </a:stretch>
        </p:blipFill>
        <p:spPr>
          <a:xfrm>
            <a:off x="3947888" y="1895843"/>
            <a:ext cx="4079553" cy="2151269"/>
          </a:xfrm>
          <a:prstGeom prst="rect">
            <a:avLst/>
          </a:prstGeom>
        </p:spPr>
      </p:pic>
      <p:sp>
        <p:nvSpPr>
          <p:cNvPr id="19" name="TextBox 18">
            <a:extLst>
              <a:ext uri="{FF2B5EF4-FFF2-40B4-BE49-F238E27FC236}">
                <a16:creationId xmlns:a16="http://schemas.microsoft.com/office/drawing/2014/main" id="{37B31F91-E6E6-AC3F-44AE-1054898884B7}"/>
              </a:ext>
            </a:extLst>
          </p:cNvPr>
          <p:cNvSpPr txBox="1"/>
          <p:nvPr/>
        </p:nvSpPr>
        <p:spPr>
          <a:xfrm>
            <a:off x="7955249" y="1550152"/>
            <a:ext cx="4794986" cy="276999"/>
          </a:xfrm>
          <a:prstGeom prst="rect">
            <a:avLst/>
          </a:prstGeom>
          <a:noFill/>
        </p:spPr>
        <p:txBody>
          <a:bodyPr wrap="square">
            <a:spAutoFit/>
          </a:bodyPr>
          <a:lstStyle/>
          <a:p>
            <a:r>
              <a:rPr lang="en-US" sz="1200" b="1" dirty="0">
                <a:latin typeface="Lucida Fax" panose="02060602050505020204" pitchFamily="18" charset="0"/>
              </a:rPr>
              <a:t>Top 10 Movies Generated Highest Revenue </a:t>
            </a:r>
            <a:r>
              <a:rPr lang="en-CA" sz="1200" b="1" dirty="0">
                <a:latin typeface="Lucida Fax" panose="02060602050505020204" pitchFamily="18" charset="0"/>
              </a:rPr>
              <a:t>(</a:t>
            </a:r>
            <a:r>
              <a:rPr lang="en-CA" sz="1200" b="1" dirty="0">
                <a:latin typeface="Lucida Fax" panose="02060602050505020204" pitchFamily="18" charset="0"/>
                <a:hlinkClick r:id="rId5"/>
              </a:rPr>
              <a:t>Link</a:t>
            </a:r>
            <a:r>
              <a:rPr lang="en-CA" sz="1200" b="1" dirty="0">
                <a:latin typeface="Lucida Fax" panose="02060602050505020204" pitchFamily="18" charset="0"/>
              </a:rPr>
              <a:t>)</a:t>
            </a:r>
          </a:p>
        </p:txBody>
      </p:sp>
      <p:sp>
        <p:nvSpPr>
          <p:cNvPr id="20" name="TextBox 19">
            <a:extLst>
              <a:ext uri="{FF2B5EF4-FFF2-40B4-BE49-F238E27FC236}">
                <a16:creationId xmlns:a16="http://schemas.microsoft.com/office/drawing/2014/main" id="{4B248CCF-A288-DC43-876E-6EFF9714CE9B}"/>
              </a:ext>
            </a:extLst>
          </p:cNvPr>
          <p:cNvSpPr txBox="1"/>
          <p:nvPr/>
        </p:nvSpPr>
        <p:spPr>
          <a:xfrm>
            <a:off x="4256641" y="1550151"/>
            <a:ext cx="4079553" cy="276999"/>
          </a:xfrm>
          <a:prstGeom prst="rect">
            <a:avLst/>
          </a:prstGeom>
          <a:noFill/>
        </p:spPr>
        <p:txBody>
          <a:bodyPr wrap="square">
            <a:spAutoFit/>
          </a:bodyPr>
          <a:lstStyle/>
          <a:p>
            <a:r>
              <a:rPr lang="en-CA" sz="1200" b="1" dirty="0">
                <a:latin typeface="Lucida Fax" panose="02060602050505020204" pitchFamily="18" charset="0"/>
              </a:rPr>
              <a:t>Rockbuster Customers Worldwide (</a:t>
            </a:r>
            <a:r>
              <a:rPr lang="en-CA" sz="1200" b="1" dirty="0">
                <a:latin typeface="Lucida Fax" panose="02060602050505020204" pitchFamily="18" charset="0"/>
                <a:hlinkClick r:id="rId6"/>
              </a:rPr>
              <a:t>Link</a:t>
            </a:r>
            <a:r>
              <a:rPr lang="en-CA" sz="1200" b="1" dirty="0">
                <a:latin typeface="Lucida Fax" panose="02060602050505020204" pitchFamily="18" charset="0"/>
              </a:rPr>
              <a:t>)</a:t>
            </a:r>
          </a:p>
        </p:txBody>
      </p:sp>
      <p:pic>
        <p:nvPicPr>
          <p:cNvPr id="22" name="Picture 21">
            <a:extLst>
              <a:ext uri="{FF2B5EF4-FFF2-40B4-BE49-F238E27FC236}">
                <a16:creationId xmlns:a16="http://schemas.microsoft.com/office/drawing/2014/main" id="{6782E205-C75D-2359-D094-CF34F3AC3FFC}"/>
              </a:ext>
            </a:extLst>
          </p:cNvPr>
          <p:cNvPicPr>
            <a:picLocks noChangeAspect="1"/>
          </p:cNvPicPr>
          <p:nvPr/>
        </p:nvPicPr>
        <p:blipFill rotWithShape="1">
          <a:blip r:embed="rId7"/>
          <a:srcRect l="5265" t="1795" r="6823" b="11130"/>
          <a:stretch/>
        </p:blipFill>
        <p:spPr>
          <a:xfrm>
            <a:off x="7671915" y="1900344"/>
            <a:ext cx="410118" cy="433752"/>
          </a:xfrm>
          <a:prstGeom prst="rect">
            <a:avLst/>
          </a:prstGeom>
        </p:spPr>
      </p:pic>
      <p:pic>
        <p:nvPicPr>
          <p:cNvPr id="24" name="Picture 23">
            <a:extLst>
              <a:ext uri="{FF2B5EF4-FFF2-40B4-BE49-F238E27FC236}">
                <a16:creationId xmlns:a16="http://schemas.microsoft.com/office/drawing/2014/main" id="{5D9D4DFB-98B4-1D47-A13A-21E166E82649}"/>
              </a:ext>
            </a:extLst>
          </p:cNvPr>
          <p:cNvPicPr>
            <a:picLocks noChangeAspect="1"/>
          </p:cNvPicPr>
          <p:nvPr/>
        </p:nvPicPr>
        <p:blipFill>
          <a:blip r:embed="rId8"/>
          <a:stretch>
            <a:fillRect/>
          </a:stretch>
        </p:blipFill>
        <p:spPr>
          <a:xfrm>
            <a:off x="8157458" y="1882751"/>
            <a:ext cx="3728007" cy="2151269"/>
          </a:xfrm>
          <a:prstGeom prst="rect">
            <a:avLst/>
          </a:prstGeom>
        </p:spPr>
      </p:pic>
      <p:pic>
        <p:nvPicPr>
          <p:cNvPr id="26" name="Picture 25">
            <a:extLst>
              <a:ext uri="{FF2B5EF4-FFF2-40B4-BE49-F238E27FC236}">
                <a16:creationId xmlns:a16="http://schemas.microsoft.com/office/drawing/2014/main" id="{C213773D-2F12-87F0-1E8A-72A03EE7F138}"/>
              </a:ext>
            </a:extLst>
          </p:cNvPr>
          <p:cNvPicPr>
            <a:picLocks noChangeAspect="1"/>
          </p:cNvPicPr>
          <p:nvPr/>
        </p:nvPicPr>
        <p:blipFill rotWithShape="1">
          <a:blip r:embed="rId9"/>
          <a:srcRect l="1845" t="5460" r="3500"/>
          <a:stretch/>
        </p:blipFill>
        <p:spPr>
          <a:xfrm>
            <a:off x="292844" y="4288218"/>
            <a:ext cx="3562066" cy="2569782"/>
          </a:xfrm>
          <a:prstGeom prst="rect">
            <a:avLst/>
          </a:prstGeom>
        </p:spPr>
      </p:pic>
      <p:sp>
        <p:nvSpPr>
          <p:cNvPr id="28" name="TextBox 27">
            <a:extLst>
              <a:ext uri="{FF2B5EF4-FFF2-40B4-BE49-F238E27FC236}">
                <a16:creationId xmlns:a16="http://schemas.microsoft.com/office/drawing/2014/main" id="{5C38940D-B291-C1B0-538C-1F0AA40F4A6D}"/>
              </a:ext>
            </a:extLst>
          </p:cNvPr>
          <p:cNvSpPr txBox="1"/>
          <p:nvPr/>
        </p:nvSpPr>
        <p:spPr>
          <a:xfrm>
            <a:off x="606556" y="4033190"/>
            <a:ext cx="6373504" cy="276999"/>
          </a:xfrm>
          <a:prstGeom prst="rect">
            <a:avLst/>
          </a:prstGeom>
          <a:noFill/>
        </p:spPr>
        <p:txBody>
          <a:bodyPr wrap="square">
            <a:spAutoFit/>
          </a:bodyPr>
          <a:lstStyle/>
          <a:p>
            <a:r>
              <a:rPr lang="en-CA" sz="1200" b="1" dirty="0">
                <a:latin typeface="Lucida Fax" panose="02060602050505020204" pitchFamily="18" charset="0"/>
              </a:rPr>
              <a:t>Rental Frequency and Revenue (</a:t>
            </a:r>
            <a:r>
              <a:rPr lang="en-CA" sz="1200" b="1" dirty="0">
                <a:latin typeface="Lucida Fax" panose="02060602050505020204" pitchFamily="18" charset="0"/>
                <a:hlinkClick r:id="rId10"/>
              </a:rPr>
              <a:t>Link</a:t>
            </a:r>
            <a:r>
              <a:rPr lang="en-CA" sz="1200" b="1" dirty="0">
                <a:latin typeface="Lucida Fax" panose="02060602050505020204" pitchFamily="18" charset="0"/>
              </a:rPr>
              <a:t>)</a:t>
            </a:r>
          </a:p>
        </p:txBody>
      </p:sp>
      <p:pic>
        <p:nvPicPr>
          <p:cNvPr id="30" name="Picture 29">
            <a:extLst>
              <a:ext uri="{FF2B5EF4-FFF2-40B4-BE49-F238E27FC236}">
                <a16:creationId xmlns:a16="http://schemas.microsoft.com/office/drawing/2014/main" id="{0361C76B-0CA7-3E9E-B938-B321FFE1A6E2}"/>
              </a:ext>
            </a:extLst>
          </p:cNvPr>
          <p:cNvPicPr>
            <a:picLocks noChangeAspect="1"/>
          </p:cNvPicPr>
          <p:nvPr/>
        </p:nvPicPr>
        <p:blipFill>
          <a:blip r:embed="rId11"/>
          <a:stretch>
            <a:fillRect/>
          </a:stretch>
        </p:blipFill>
        <p:spPr>
          <a:xfrm>
            <a:off x="3947888" y="4310888"/>
            <a:ext cx="4134145" cy="2547111"/>
          </a:xfrm>
          <a:prstGeom prst="rect">
            <a:avLst/>
          </a:prstGeom>
        </p:spPr>
      </p:pic>
      <p:sp>
        <p:nvSpPr>
          <p:cNvPr id="32" name="TextBox 31">
            <a:extLst>
              <a:ext uri="{FF2B5EF4-FFF2-40B4-BE49-F238E27FC236}">
                <a16:creationId xmlns:a16="http://schemas.microsoft.com/office/drawing/2014/main" id="{13E19656-CE17-B575-CB92-00897C1E9978}"/>
              </a:ext>
            </a:extLst>
          </p:cNvPr>
          <p:cNvSpPr txBox="1"/>
          <p:nvPr/>
        </p:nvSpPr>
        <p:spPr>
          <a:xfrm>
            <a:off x="5171153" y="4051356"/>
            <a:ext cx="2705761" cy="276999"/>
          </a:xfrm>
          <a:prstGeom prst="rect">
            <a:avLst/>
          </a:prstGeom>
          <a:noFill/>
        </p:spPr>
        <p:txBody>
          <a:bodyPr wrap="square">
            <a:spAutoFit/>
          </a:bodyPr>
          <a:lstStyle/>
          <a:p>
            <a:r>
              <a:rPr lang="en-CA" sz="1200" b="1" dirty="0">
                <a:latin typeface="Lucida Fax" panose="02060602050505020204" pitchFamily="18" charset="0"/>
              </a:rPr>
              <a:t>Top 10 Customers (</a:t>
            </a:r>
            <a:r>
              <a:rPr lang="en-CA" sz="1200" b="1" dirty="0">
                <a:latin typeface="Lucida Fax" panose="02060602050505020204" pitchFamily="18" charset="0"/>
                <a:hlinkClick r:id="rId12"/>
              </a:rPr>
              <a:t>Link</a:t>
            </a:r>
            <a:r>
              <a:rPr lang="en-CA" sz="1200" b="1" dirty="0">
                <a:latin typeface="Lucida Fax" panose="02060602050505020204" pitchFamily="18" charset="0"/>
              </a:rPr>
              <a:t>)</a:t>
            </a:r>
          </a:p>
        </p:txBody>
      </p:sp>
      <p:pic>
        <p:nvPicPr>
          <p:cNvPr id="34" name="Picture 33">
            <a:extLst>
              <a:ext uri="{FF2B5EF4-FFF2-40B4-BE49-F238E27FC236}">
                <a16:creationId xmlns:a16="http://schemas.microsoft.com/office/drawing/2014/main" id="{BEA4301B-B66F-63EB-C70E-A8BCBEFFD874}"/>
              </a:ext>
            </a:extLst>
          </p:cNvPr>
          <p:cNvPicPr>
            <a:picLocks noChangeAspect="1"/>
          </p:cNvPicPr>
          <p:nvPr/>
        </p:nvPicPr>
        <p:blipFill>
          <a:blip r:embed="rId13"/>
          <a:stretch>
            <a:fillRect/>
          </a:stretch>
        </p:blipFill>
        <p:spPr>
          <a:xfrm>
            <a:off x="8082033" y="4310888"/>
            <a:ext cx="3803432" cy="2504588"/>
          </a:xfrm>
          <a:prstGeom prst="rect">
            <a:avLst/>
          </a:prstGeom>
        </p:spPr>
      </p:pic>
      <p:sp>
        <p:nvSpPr>
          <p:cNvPr id="36" name="TextBox 35">
            <a:extLst>
              <a:ext uri="{FF2B5EF4-FFF2-40B4-BE49-F238E27FC236}">
                <a16:creationId xmlns:a16="http://schemas.microsoft.com/office/drawing/2014/main" id="{6B9629D2-112F-79AE-5914-C72A933234C6}"/>
              </a:ext>
            </a:extLst>
          </p:cNvPr>
          <p:cNvSpPr txBox="1"/>
          <p:nvPr/>
        </p:nvSpPr>
        <p:spPr>
          <a:xfrm>
            <a:off x="8416396" y="4016917"/>
            <a:ext cx="3653738" cy="276999"/>
          </a:xfrm>
          <a:prstGeom prst="rect">
            <a:avLst/>
          </a:prstGeom>
          <a:noFill/>
        </p:spPr>
        <p:txBody>
          <a:bodyPr wrap="square">
            <a:spAutoFit/>
          </a:bodyPr>
          <a:lstStyle/>
          <a:p>
            <a:r>
              <a:rPr lang="en-CA" sz="1200" b="1" dirty="0">
                <a:latin typeface="Lucida Fax" panose="02060602050505020204" pitchFamily="18" charset="0"/>
              </a:rPr>
              <a:t>Highest Genre Performance (</a:t>
            </a:r>
            <a:r>
              <a:rPr lang="en-CA" sz="1200" b="1" dirty="0">
                <a:latin typeface="Lucida Fax" panose="02060602050505020204" pitchFamily="18" charset="0"/>
                <a:hlinkClick r:id="rId14"/>
              </a:rPr>
              <a:t>Link</a:t>
            </a:r>
            <a:r>
              <a:rPr lang="en-CA" sz="1200" b="1" dirty="0">
                <a:latin typeface="Lucida Fax" panose="02060602050505020204" pitchFamily="18" charset="0"/>
              </a:rPr>
              <a:t>)</a:t>
            </a:r>
          </a:p>
        </p:txBody>
      </p:sp>
    </p:spTree>
    <p:extLst>
      <p:ext uri="{BB962C8B-B14F-4D97-AF65-F5344CB8AC3E}">
        <p14:creationId xmlns:p14="http://schemas.microsoft.com/office/powerpoint/2010/main" val="192985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801534" y="3630754"/>
            <a:ext cx="3473902" cy="307777"/>
          </a:xfrm>
          <a:prstGeom prst="rect">
            <a:avLst/>
          </a:prstGeom>
        </p:spPr>
        <p:txBody>
          <a:bodyPr wrap="square" lIns="0" tIns="0" rIns="0" bIns="0" anchor="t">
            <a:spAutoFit/>
          </a:bodyPr>
          <a:lstStyle/>
          <a:p>
            <a:pPr algn="ctr"/>
            <a:r>
              <a:rPr lang="en-CA" sz="2000" b="1" dirty="0">
                <a:latin typeface="Lucida Fax" panose="02060602050505020204" pitchFamily="18" charset="0"/>
              </a:rPr>
              <a:t>Region/Country Specific</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290507" y="3622277"/>
            <a:ext cx="3392553" cy="307777"/>
          </a:xfrm>
          <a:prstGeom prst="rect">
            <a:avLst/>
          </a:prstGeom>
        </p:spPr>
        <p:txBody>
          <a:bodyPr wrap="square" lIns="0" tIns="0" rIns="0" bIns="0" anchor="t">
            <a:spAutoFit/>
          </a:bodyPr>
          <a:lstStyle/>
          <a:p>
            <a:pPr algn="ctr"/>
            <a:r>
              <a:rPr lang="en-CA" sz="2000" b="1" dirty="0">
                <a:latin typeface="Lucida Fax" panose="02060602050505020204" pitchFamily="18" charset="0"/>
              </a:rPr>
              <a:t>Genre Specific</a:t>
            </a:r>
            <a:endParaRPr lang="en-US" sz="2000" b="1"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386013" y="3634276"/>
            <a:ext cx="2743195" cy="307777"/>
          </a:xfrm>
          <a:prstGeom prst="rect">
            <a:avLst/>
          </a:prstGeom>
        </p:spPr>
        <p:txBody>
          <a:bodyPr wrap="square" lIns="0" tIns="0" rIns="0" bIns="0" anchor="t">
            <a:spAutoFit/>
          </a:bodyPr>
          <a:lstStyle/>
          <a:p>
            <a:pPr algn="ctr"/>
            <a:r>
              <a:rPr lang="en-CA" sz="2000" b="1" dirty="0">
                <a:latin typeface="Lucida Fax" panose="02060602050505020204" pitchFamily="18" charset="0"/>
              </a:rPr>
              <a:t>Customer Specific</a:t>
            </a:r>
            <a:endParaRPr lang="en-US" sz="2000" b="1" dirty="0">
              <a:latin typeface="Lucida Fax" panose="02060602050505020204" pitchFamily="18"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17</a:t>
            </a:fld>
            <a:endParaRPr lang="en-US" dirty="0"/>
          </a:p>
        </p:txBody>
      </p:sp>
      <p:sp>
        <p:nvSpPr>
          <p:cNvPr id="5" name="TextBox 4">
            <a:extLst>
              <a:ext uri="{FF2B5EF4-FFF2-40B4-BE49-F238E27FC236}">
                <a16:creationId xmlns:a16="http://schemas.microsoft.com/office/drawing/2014/main" id="{1BBB71FF-DCB2-8542-524D-BC89E60A3799}"/>
              </a:ext>
            </a:extLst>
          </p:cNvPr>
          <p:cNvSpPr txBox="1"/>
          <p:nvPr/>
        </p:nvSpPr>
        <p:spPr>
          <a:xfrm>
            <a:off x="618023" y="1248033"/>
            <a:ext cx="1920462" cy="1686937"/>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1. Telegraph Voyage contributed the most revenue gain while Texas Watch contributed the least.</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23C49CA-5B40-DCFF-9873-A076374D6057}"/>
              </a:ext>
            </a:extLst>
          </p:cNvPr>
          <p:cNvSpPr txBox="1"/>
          <p:nvPr/>
        </p:nvSpPr>
        <p:spPr>
          <a:xfrm>
            <a:off x="2688879" y="1278748"/>
            <a:ext cx="2319849" cy="1225913"/>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2. The average rental duration across all videos is 7 days, indicating consistent consumer engagement.</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C582A6D-7B06-5275-8F85-16246688AC68}"/>
              </a:ext>
            </a:extLst>
          </p:cNvPr>
          <p:cNvSpPr txBox="1"/>
          <p:nvPr/>
        </p:nvSpPr>
        <p:spPr>
          <a:xfrm>
            <a:off x="5159123" y="1306928"/>
            <a:ext cx="2511010" cy="1169551"/>
          </a:xfrm>
          <a:prstGeom prst="rect">
            <a:avLst/>
          </a:prstGeom>
          <a:noFill/>
        </p:spPr>
        <p:txBody>
          <a:bodyPr wrap="square">
            <a:spAutoFit/>
          </a:bodyPr>
          <a:lstStyle/>
          <a:p>
            <a:pPr algn="just"/>
            <a:r>
              <a:rPr lang="en-US" sz="1400" dirty="0">
                <a:latin typeface="Lucida Fax" panose="02060602050505020204" pitchFamily="18" charset="0"/>
              </a:rPr>
              <a:t>3. Sports, sci-fi, and animation genres are the most popular. However, different regions have different preferences. </a:t>
            </a:r>
            <a:endParaRPr lang="en-CA" sz="1400" dirty="0">
              <a:latin typeface="Lucida Fax" panose="02060602050505020204" pitchFamily="18" charset="0"/>
            </a:endParaRPr>
          </a:p>
        </p:txBody>
      </p:sp>
      <p:sp>
        <p:nvSpPr>
          <p:cNvPr id="21" name="TextBox 20">
            <a:extLst>
              <a:ext uri="{FF2B5EF4-FFF2-40B4-BE49-F238E27FC236}">
                <a16:creationId xmlns:a16="http://schemas.microsoft.com/office/drawing/2014/main" id="{69937D16-2835-CE6E-0BBE-D788E841E27C}"/>
              </a:ext>
            </a:extLst>
          </p:cNvPr>
          <p:cNvSpPr txBox="1"/>
          <p:nvPr/>
        </p:nvSpPr>
        <p:spPr>
          <a:xfrm>
            <a:off x="2920842" y="874167"/>
            <a:ext cx="6106026" cy="400110"/>
          </a:xfrm>
          <a:prstGeom prst="rect">
            <a:avLst/>
          </a:prstGeom>
          <a:noFill/>
        </p:spPr>
        <p:txBody>
          <a:bodyPr wrap="square">
            <a:spAutoFit/>
          </a:bodyPr>
          <a:lstStyle/>
          <a:p>
            <a:pPr algn="ctr"/>
            <a:r>
              <a:rPr lang="en-CA" sz="2000" b="1" i="1" dirty="0">
                <a:latin typeface="Lucida Fax" panose="02060602050505020204" pitchFamily="18" charset="0"/>
              </a:rPr>
              <a:t>KEY LEARNINGS</a:t>
            </a:r>
            <a:endParaRPr lang="en-US" sz="2000" b="1" i="1" dirty="0">
              <a:solidFill>
                <a:schemeClr val="accent3">
                  <a:lumMod val="75000"/>
                </a:schemeClr>
              </a:solidFill>
              <a:latin typeface="Lucida Fax" panose="02060602050505020204" pitchFamily="18" charset="0"/>
              <a:cs typeface="Segoe UI" panose="020B0502040204020203" pitchFamily="34" charset="0"/>
            </a:endParaRPr>
          </a:p>
        </p:txBody>
      </p:sp>
      <p:sp>
        <p:nvSpPr>
          <p:cNvPr id="23" name="TextBox 22">
            <a:extLst>
              <a:ext uri="{FF2B5EF4-FFF2-40B4-BE49-F238E27FC236}">
                <a16:creationId xmlns:a16="http://schemas.microsoft.com/office/drawing/2014/main" id="{9BFAA97C-272A-56B5-812E-86E126E9FC51}"/>
              </a:ext>
            </a:extLst>
          </p:cNvPr>
          <p:cNvSpPr txBox="1"/>
          <p:nvPr/>
        </p:nvSpPr>
        <p:spPr>
          <a:xfrm>
            <a:off x="9540057" y="1306928"/>
            <a:ext cx="2254384" cy="1600438"/>
          </a:xfrm>
          <a:prstGeom prst="rect">
            <a:avLst/>
          </a:prstGeom>
          <a:noFill/>
        </p:spPr>
        <p:txBody>
          <a:bodyPr wrap="square">
            <a:spAutoFit/>
          </a:bodyPr>
          <a:lstStyle/>
          <a:p>
            <a:pPr algn="just"/>
            <a:r>
              <a:rPr lang="en-US" sz="1400" dirty="0">
                <a:latin typeface="Lucida Fax" panose="02060602050505020204" pitchFamily="18" charset="0"/>
              </a:rPr>
              <a:t>5. India, China, and the United States lead in both customer numbers and revenue share, driving significant market impact. </a:t>
            </a:r>
            <a:endParaRPr lang="en-CA" sz="1400" b="1" i="1" dirty="0">
              <a:latin typeface="Lucida Fax" panose="02060602050505020204" pitchFamily="18" charset="0"/>
            </a:endParaRPr>
          </a:p>
        </p:txBody>
      </p:sp>
      <p:sp>
        <p:nvSpPr>
          <p:cNvPr id="25" name="TextBox 24">
            <a:extLst>
              <a:ext uri="{FF2B5EF4-FFF2-40B4-BE49-F238E27FC236}">
                <a16:creationId xmlns:a16="http://schemas.microsoft.com/office/drawing/2014/main" id="{6A86C83B-7A8F-CEF5-18B9-FA766E084F17}"/>
              </a:ext>
            </a:extLst>
          </p:cNvPr>
          <p:cNvSpPr txBox="1"/>
          <p:nvPr/>
        </p:nvSpPr>
        <p:spPr>
          <a:xfrm>
            <a:off x="921695" y="4113996"/>
            <a:ext cx="3085939" cy="1600438"/>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Increase marketing efforts and tailor promotional campaigns specifically for high-impact markets: the broader Asian region, and countries like India, China, and the USA. </a:t>
            </a:r>
            <a:endParaRPr lang="en-CA" sz="1400" dirty="0">
              <a:latin typeface="Lucida Fax" panose="02060602050505020204" pitchFamily="18" charset="0"/>
            </a:endParaRPr>
          </a:p>
        </p:txBody>
      </p:sp>
      <p:sp>
        <p:nvSpPr>
          <p:cNvPr id="27" name="TextBox 26">
            <a:extLst>
              <a:ext uri="{FF2B5EF4-FFF2-40B4-BE49-F238E27FC236}">
                <a16:creationId xmlns:a16="http://schemas.microsoft.com/office/drawing/2014/main" id="{617FE09E-B89C-0CB7-346D-E17998435834}"/>
              </a:ext>
            </a:extLst>
          </p:cNvPr>
          <p:cNvSpPr txBox="1"/>
          <p:nvPr/>
        </p:nvSpPr>
        <p:spPr>
          <a:xfrm>
            <a:off x="4467300" y="4110689"/>
            <a:ext cx="3447914" cy="1169551"/>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Capitalize on regional differences in genre preferences by promoting Animation and Sports heavily in Asia, and Sci-Fi in the USA and Europe.</a:t>
            </a:r>
          </a:p>
        </p:txBody>
      </p:sp>
      <p:sp>
        <p:nvSpPr>
          <p:cNvPr id="29" name="TextBox 28">
            <a:extLst>
              <a:ext uri="{FF2B5EF4-FFF2-40B4-BE49-F238E27FC236}">
                <a16:creationId xmlns:a16="http://schemas.microsoft.com/office/drawing/2014/main" id="{58E2C5FC-E1D3-0F65-E78C-DD1AD17EDED0}"/>
              </a:ext>
            </a:extLst>
          </p:cNvPr>
          <p:cNvSpPr txBox="1"/>
          <p:nvPr/>
        </p:nvSpPr>
        <p:spPr>
          <a:xfrm>
            <a:off x="8244479" y="4088381"/>
            <a:ext cx="3549962" cy="1169551"/>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Lucida Fax" panose="02060602050505020204" pitchFamily="18" charset="0"/>
              </a:rPr>
              <a:t>Develop a global loyalty program tailored to reward top customers. Implement flexible rental options to cater to the average 5-day rental duration.</a:t>
            </a:r>
          </a:p>
        </p:txBody>
      </p:sp>
      <p:sp>
        <p:nvSpPr>
          <p:cNvPr id="3" name="TextBox 2">
            <a:extLst>
              <a:ext uri="{FF2B5EF4-FFF2-40B4-BE49-F238E27FC236}">
                <a16:creationId xmlns:a16="http://schemas.microsoft.com/office/drawing/2014/main" id="{20F6708F-6F1F-E818-25A8-81B9FF6EBF39}"/>
              </a:ext>
            </a:extLst>
          </p:cNvPr>
          <p:cNvSpPr txBox="1"/>
          <p:nvPr/>
        </p:nvSpPr>
        <p:spPr>
          <a:xfrm>
            <a:off x="4331064" y="5614501"/>
            <a:ext cx="3038969" cy="369332"/>
          </a:xfrm>
          <a:prstGeom prst="rect">
            <a:avLst/>
          </a:prstGeom>
          <a:noFill/>
        </p:spPr>
        <p:txBody>
          <a:bodyPr wrap="square">
            <a:spAutoFit/>
          </a:bodyPr>
          <a:lstStyle/>
          <a:p>
            <a:r>
              <a:rPr lang="en-CA" sz="1800" b="1" i="1" dirty="0">
                <a:latin typeface="Lucida Fax" panose="02060602050505020204" pitchFamily="18" charset="0"/>
              </a:rPr>
              <a:t>LINKS &amp; DELIVERABLES</a:t>
            </a:r>
          </a:p>
        </p:txBody>
      </p:sp>
      <p:sp>
        <p:nvSpPr>
          <p:cNvPr id="7" name="TextBox 6">
            <a:extLst>
              <a:ext uri="{FF2B5EF4-FFF2-40B4-BE49-F238E27FC236}">
                <a16:creationId xmlns:a16="http://schemas.microsoft.com/office/drawing/2014/main" id="{3CDFEE44-712B-0628-8302-1AA1D4AD886B}"/>
              </a:ext>
            </a:extLst>
          </p:cNvPr>
          <p:cNvSpPr txBox="1"/>
          <p:nvPr/>
        </p:nvSpPr>
        <p:spPr>
          <a:xfrm>
            <a:off x="7820529" y="1333426"/>
            <a:ext cx="1569132" cy="1169551"/>
          </a:xfrm>
          <a:prstGeom prst="rect">
            <a:avLst/>
          </a:prstGeom>
          <a:noFill/>
        </p:spPr>
        <p:txBody>
          <a:bodyPr wrap="square">
            <a:spAutoFit/>
          </a:bodyPr>
          <a:lstStyle/>
          <a:p>
            <a:pPr algn="just"/>
            <a:r>
              <a:rPr lang="en-US" sz="1400" dirty="0">
                <a:latin typeface="Lucida Fax" panose="02060602050505020204" pitchFamily="18" charset="0"/>
              </a:rPr>
              <a:t>4. Top customers are coming from all around the globe.</a:t>
            </a:r>
            <a:endParaRPr lang="en-CA" sz="1400" dirty="0">
              <a:latin typeface="Lucida Fax" panose="02060602050505020204" pitchFamily="18" charset="0"/>
            </a:endParaRPr>
          </a:p>
        </p:txBody>
      </p:sp>
      <p:sp>
        <p:nvSpPr>
          <p:cNvPr id="12" name="TextBox 11">
            <a:extLst>
              <a:ext uri="{FF2B5EF4-FFF2-40B4-BE49-F238E27FC236}">
                <a16:creationId xmlns:a16="http://schemas.microsoft.com/office/drawing/2014/main" id="{FAAC25C8-FD58-F730-A8B1-9128D3A95762}"/>
              </a:ext>
            </a:extLst>
          </p:cNvPr>
          <p:cNvSpPr txBox="1"/>
          <p:nvPr/>
        </p:nvSpPr>
        <p:spPr>
          <a:xfrm>
            <a:off x="4162567" y="3043817"/>
            <a:ext cx="6107372" cy="400110"/>
          </a:xfrm>
          <a:prstGeom prst="rect">
            <a:avLst/>
          </a:prstGeom>
          <a:noFill/>
        </p:spPr>
        <p:txBody>
          <a:bodyPr wrap="square">
            <a:spAutoFit/>
          </a:bodyPr>
          <a:lstStyle/>
          <a:p>
            <a:r>
              <a:rPr lang="en-CA" sz="2000" b="1" i="1" dirty="0">
                <a:latin typeface="Lucida Fax" panose="02060602050505020204" pitchFamily="18" charset="0"/>
              </a:rPr>
              <a:t>RECOMMENDATIONS</a:t>
            </a:r>
          </a:p>
        </p:txBody>
      </p:sp>
      <p:sp>
        <p:nvSpPr>
          <p:cNvPr id="16" name="TextBox 15">
            <a:extLst>
              <a:ext uri="{FF2B5EF4-FFF2-40B4-BE49-F238E27FC236}">
                <a16:creationId xmlns:a16="http://schemas.microsoft.com/office/drawing/2014/main" id="{3E13A5FC-5749-E135-8381-6182AB90D3BD}"/>
              </a:ext>
            </a:extLst>
          </p:cNvPr>
          <p:cNvSpPr txBox="1"/>
          <p:nvPr/>
        </p:nvSpPr>
        <p:spPr>
          <a:xfrm>
            <a:off x="1660979" y="6191892"/>
            <a:ext cx="2519726" cy="369332"/>
          </a:xfrm>
          <a:prstGeom prst="rect">
            <a:avLst/>
          </a:prstGeom>
          <a:noFill/>
        </p:spPr>
        <p:txBody>
          <a:bodyPr wrap="square">
            <a:spAutoFit/>
          </a:bodyPr>
          <a:lstStyle/>
          <a:p>
            <a:r>
              <a:rPr lang="en-US" sz="1800" dirty="0">
                <a:latin typeface="Lucida Fax" panose="02060602050505020204" pitchFamily="18" charset="0"/>
                <a:hlinkClick r:id="rId3"/>
              </a:rPr>
              <a:t>Final Presentation</a:t>
            </a:r>
            <a:endParaRPr lang="en-CA" dirty="0"/>
          </a:p>
        </p:txBody>
      </p:sp>
      <p:sp>
        <p:nvSpPr>
          <p:cNvPr id="19" name="TextBox 18">
            <a:extLst>
              <a:ext uri="{FF2B5EF4-FFF2-40B4-BE49-F238E27FC236}">
                <a16:creationId xmlns:a16="http://schemas.microsoft.com/office/drawing/2014/main" id="{B1647E5D-B5C6-2B87-5CCD-C0C9E7689CFC}"/>
              </a:ext>
            </a:extLst>
          </p:cNvPr>
          <p:cNvSpPr txBox="1"/>
          <p:nvPr/>
        </p:nvSpPr>
        <p:spPr>
          <a:xfrm>
            <a:off x="4180705" y="6191892"/>
            <a:ext cx="2644741" cy="369332"/>
          </a:xfrm>
          <a:prstGeom prst="rect">
            <a:avLst/>
          </a:prstGeom>
          <a:noFill/>
        </p:spPr>
        <p:txBody>
          <a:bodyPr wrap="square">
            <a:spAutoFit/>
          </a:bodyPr>
          <a:lstStyle/>
          <a:p>
            <a:r>
              <a:rPr lang="en-US" sz="1800" dirty="0">
                <a:latin typeface="Lucida Fax" panose="02060602050505020204" pitchFamily="18" charset="0"/>
                <a:hlinkClick r:id="rId4"/>
              </a:rPr>
              <a:t>GitHub Repository</a:t>
            </a:r>
            <a:endParaRPr lang="en-CA" dirty="0"/>
          </a:p>
        </p:txBody>
      </p:sp>
      <p:sp>
        <p:nvSpPr>
          <p:cNvPr id="22" name="TextBox 21">
            <a:extLst>
              <a:ext uri="{FF2B5EF4-FFF2-40B4-BE49-F238E27FC236}">
                <a16:creationId xmlns:a16="http://schemas.microsoft.com/office/drawing/2014/main" id="{CE2428C8-43C4-2C07-D937-11608989DA72}"/>
              </a:ext>
            </a:extLst>
          </p:cNvPr>
          <p:cNvSpPr txBox="1"/>
          <p:nvPr/>
        </p:nvSpPr>
        <p:spPr>
          <a:xfrm>
            <a:off x="6798083" y="6220752"/>
            <a:ext cx="2426428" cy="369332"/>
          </a:xfrm>
          <a:prstGeom prst="rect">
            <a:avLst/>
          </a:prstGeom>
          <a:noFill/>
        </p:spPr>
        <p:txBody>
          <a:bodyPr wrap="square">
            <a:spAutoFit/>
          </a:bodyPr>
          <a:lstStyle/>
          <a:p>
            <a:r>
              <a:rPr lang="en-US" sz="1800" dirty="0">
                <a:latin typeface="Lucida Fax" panose="02060602050505020204" pitchFamily="18" charset="0"/>
                <a:hlinkClick r:id="rId5"/>
              </a:rPr>
              <a:t>Data Dictionary</a:t>
            </a:r>
            <a:endParaRPr lang="en-CA" dirty="0"/>
          </a:p>
        </p:txBody>
      </p:sp>
      <p:sp>
        <p:nvSpPr>
          <p:cNvPr id="26" name="TextBox 25">
            <a:extLst>
              <a:ext uri="{FF2B5EF4-FFF2-40B4-BE49-F238E27FC236}">
                <a16:creationId xmlns:a16="http://schemas.microsoft.com/office/drawing/2014/main" id="{2CCC5BF4-D759-25F1-B423-DB762A8C876B}"/>
              </a:ext>
            </a:extLst>
          </p:cNvPr>
          <p:cNvSpPr txBox="1"/>
          <p:nvPr/>
        </p:nvSpPr>
        <p:spPr>
          <a:xfrm>
            <a:off x="8937576" y="6203062"/>
            <a:ext cx="2664725" cy="369332"/>
          </a:xfrm>
          <a:prstGeom prst="rect">
            <a:avLst/>
          </a:prstGeom>
          <a:noFill/>
        </p:spPr>
        <p:txBody>
          <a:bodyPr wrap="square">
            <a:spAutoFit/>
          </a:bodyPr>
          <a:lstStyle/>
          <a:p>
            <a:r>
              <a:rPr lang="en-US" sz="1800" dirty="0">
                <a:latin typeface="Lucida Fax" panose="02060602050505020204" pitchFamily="18" charset="0"/>
                <a:hlinkClick r:id="rId6"/>
              </a:rPr>
              <a:t>Tableau Storyboard</a:t>
            </a:r>
            <a:endParaRPr lang="en-CA" dirty="0"/>
          </a:p>
        </p:txBody>
      </p:sp>
    </p:spTree>
    <p:extLst>
      <p:ext uri="{BB962C8B-B14F-4D97-AF65-F5344CB8AC3E}">
        <p14:creationId xmlns:p14="http://schemas.microsoft.com/office/powerpoint/2010/main" val="6311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18</a:t>
            </a:fld>
            <a:endParaRPr lang="en-US" dirty="0"/>
          </a:p>
        </p:txBody>
      </p:sp>
      <p:sp>
        <p:nvSpPr>
          <p:cNvPr id="4" name="TextBox 3">
            <a:extLst>
              <a:ext uri="{FF2B5EF4-FFF2-40B4-BE49-F238E27FC236}">
                <a16:creationId xmlns:a16="http://schemas.microsoft.com/office/drawing/2014/main" id="{55F4659D-9321-F56A-D598-CA7579A109D4}"/>
              </a:ext>
            </a:extLst>
          </p:cNvPr>
          <p:cNvSpPr txBox="1"/>
          <p:nvPr/>
        </p:nvSpPr>
        <p:spPr>
          <a:xfrm>
            <a:off x="1557937" y="4664401"/>
            <a:ext cx="10248075" cy="1138773"/>
          </a:xfrm>
          <a:prstGeom prst="rect">
            <a:avLst/>
          </a:prstGeom>
          <a:noFill/>
        </p:spPr>
        <p:txBody>
          <a:bodyPr wrap="square">
            <a:spAutoFit/>
          </a:bodyPr>
          <a:lstStyle/>
          <a:p>
            <a:r>
              <a:rPr lang="en-US" sz="4000" b="1" dirty="0">
                <a:latin typeface="Lucida Fax" panose="02060602050505020204" pitchFamily="18" charset="0"/>
              </a:rPr>
              <a:t>   </a:t>
            </a:r>
            <a:r>
              <a:rPr lang="en-US" sz="4000" b="1" u="sng" dirty="0">
                <a:latin typeface="Lucida Fax" panose="02060602050505020204" pitchFamily="18" charset="0"/>
              </a:rPr>
              <a:t>Instacart</a:t>
            </a:r>
          </a:p>
          <a:p>
            <a:r>
              <a:rPr lang="en-CA" sz="2800" dirty="0">
                <a:latin typeface="Lucida Fax" panose="02060602050505020204" pitchFamily="18" charset="0"/>
              </a:rPr>
              <a:t>Marketing Strategy for an Online Grocery Store</a:t>
            </a:r>
          </a:p>
        </p:txBody>
      </p:sp>
      <p:pic>
        <p:nvPicPr>
          <p:cNvPr id="5" name="Picture 4">
            <a:extLst>
              <a:ext uri="{FF2B5EF4-FFF2-40B4-BE49-F238E27FC236}">
                <a16:creationId xmlns:a16="http://schemas.microsoft.com/office/drawing/2014/main" id="{B38B4401-F84B-08D5-9BF1-9F6EB8393F85}"/>
              </a:ext>
            </a:extLst>
          </p:cNvPr>
          <p:cNvPicPr>
            <a:picLocks noChangeAspect="1"/>
          </p:cNvPicPr>
          <p:nvPr/>
        </p:nvPicPr>
        <p:blipFill>
          <a:blip r:embed="rId2"/>
          <a:stretch>
            <a:fillRect/>
          </a:stretch>
        </p:blipFill>
        <p:spPr>
          <a:xfrm>
            <a:off x="1557937" y="4776026"/>
            <a:ext cx="475580" cy="457761"/>
          </a:xfrm>
          <a:prstGeom prst="rect">
            <a:avLst/>
          </a:prstGeom>
        </p:spPr>
      </p:pic>
      <p:pic>
        <p:nvPicPr>
          <p:cNvPr id="11" name="Picture 10">
            <a:extLst>
              <a:ext uri="{FF2B5EF4-FFF2-40B4-BE49-F238E27FC236}">
                <a16:creationId xmlns:a16="http://schemas.microsoft.com/office/drawing/2014/main" id="{681894C6-BA47-DFF8-09D7-6057EC75359A}"/>
              </a:ext>
            </a:extLst>
          </p:cNvPr>
          <p:cNvPicPr>
            <a:picLocks noChangeAspect="1"/>
          </p:cNvPicPr>
          <p:nvPr/>
        </p:nvPicPr>
        <p:blipFill>
          <a:blip r:embed="rId3"/>
          <a:stretch>
            <a:fillRect/>
          </a:stretch>
        </p:blipFill>
        <p:spPr>
          <a:xfrm>
            <a:off x="2033517" y="511103"/>
            <a:ext cx="8748214" cy="3405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906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540179" y="619403"/>
            <a:ext cx="10179234" cy="50832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Project Overview:</a:t>
            </a:r>
            <a:br>
              <a:rPr lang="en-US" sz="1400" dirty="0">
                <a:solidFill>
                  <a:schemeClr val="tx1"/>
                </a:solidFill>
                <a:latin typeface="Lucida Fax" panose="02060602050505020204" pitchFamily="18" charset="0"/>
              </a:rPr>
            </a:br>
            <a:r>
              <a:rPr lang="en-US" sz="1400" dirty="0">
                <a:solidFill>
                  <a:schemeClr val="tx1"/>
                </a:solidFill>
                <a:latin typeface="Lucida Fax" panose="02060602050505020204" pitchFamily="18" charset="0"/>
              </a:rPr>
              <a:t>Instacart, a top online grocery platform, enables customers to order groceries through an app. The company sought to increase sales by leveraging historical data to implement a more strategic approach to customer targeting and segmentation.</a:t>
            </a:r>
          </a:p>
          <a:p>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Objective:</a:t>
            </a:r>
            <a:br>
              <a:rPr lang="en-US" sz="1400" dirty="0">
                <a:solidFill>
                  <a:schemeClr val="tx1"/>
                </a:solidFill>
                <a:latin typeface="Lucida Fax" panose="02060602050505020204" pitchFamily="18" charset="0"/>
              </a:rPr>
            </a:br>
            <a:r>
              <a:rPr lang="en-US" sz="1400" dirty="0">
                <a:solidFill>
                  <a:schemeClr val="tx1"/>
                </a:solidFill>
                <a:latin typeface="Lucida Fax" panose="02060602050505020204" pitchFamily="18" charset="0"/>
              </a:rPr>
              <a:t>This project aimed to conduct an in-depth analysis of Instacart’s sales data to refine their marketing strategy, with a focus on precise customer targeting and effective segmentation to drive sales growth.</a:t>
            </a:r>
          </a:p>
          <a:p>
            <a:pPr algn="just"/>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Key Steps:</a:t>
            </a:r>
            <a:endParaRPr lang="en-US" sz="1400" dirty="0">
              <a:solidFill>
                <a:schemeClr val="tx1"/>
              </a:solidFill>
              <a:latin typeface="Lucida Fax" panose="02060602050505020204" pitchFamily="18" charset="0"/>
            </a:endParaRPr>
          </a:p>
          <a:p>
            <a:pPr algn="just">
              <a:buFont typeface="Arial" panose="020B0604020202020204" pitchFamily="34" charset="0"/>
              <a:buChar char="•"/>
            </a:pPr>
            <a:r>
              <a:rPr lang="en-US" sz="1400" b="1" dirty="0">
                <a:solidFill>
                  <a:schemeClr val="tx1"/>
                </a:solidFill>
                <a:latin typeface="Lucida Fax" panose="02060602050505020204" pitchFamily="18" charset="0"/>
              </a:rPr>
              <a:t>Write Python Scripts:</a:t>
            </a:r>
            <a:r>
              <a:rPr lang="en-US" sz="1400" dirty="0">
                <a:solidFill>
                  <a:schemeClr val="tx1"/>
                </a:solidFill>
                <a:latin typeface="Lucida Fax" panose="02060602050505020204" pitchFamily="18" charset="0"/>
              </a:rPr>
              <a:t> Developed Python scripts and documented the analysis using Jupyter Notebook.</a:t>
            </a:r>
          </a:p>
          <a:p>
            <a:pPr algn="just">
              <a:buFont typeface="Arial" panose="020B0604020202020204" pitchFamily="34" charset="0"/>
              <a:buChar char="•"/>
            </a:pPr>
            <a:r>
              <a:rPr lang="en-US" sz="1400" b="1" dirty="0">
                <a:solidFill>
                  <a:schemeClr val="tx1"/>
                </a:solidFill>
                <a:latin typeface="Lucida Fax" panose="02060602050505020204" pitchFamily="18" charset="0"/>
              </a:rPr>
              <a:t>Import:</a:t>
            </a:r>
            <a:r>
              <a:rPr lang="en-US" sz="1400" dirty="0">
                <a:solidFill>
                  <a:schemeClr val="tx1"/>
                </a:solidFill>
                <a:latin typeface="Lucida Fax" panose="02060602050505020204" pitchFamily="18" charset="0"/>
              </a:rPr>
              <a:t> Loaded datasets and essential Python libraries.</a:t>
            </a:r>
          </a:p>
          <a:p>
            <a:pPr algn="just">
              <a:buFont typeface="Arial" panose="020B0604020202020204" pitchFamily="34" charset="0"/>
              <a:buChar char="•"/>
            </a:pPr>
            <a:r>
              <a:rPr lang="en-US" sz="1400" b="1" dirty="0">
                <a:solidFill>
                  <a:schemeClr val="tx1"/>
                </a:solidFill>
                <a:latin typeface="Lucida Fax" panose="02060602050505020204" pitchFamily="18" charset="0"/>
              </a:rPr>
              <a:t>Data Cleaning and Wrangling:</a:t>
            </a:r>
            <a:r>
              <a:rPr lang="en-US" sz="1400" dirty="0">
                <a:solidFill>
                  <a:schemeClr val="tx1"/>
                </a:solidFill>
                <a:latin typeface="Lucida Fax" panose="02060602050505020204" pitchFamily="18" charset="0"/>
              </a:rPr>
              <a:t> Employed Pandas and NumPy for data cleaning, transformation, and preparation.</a:t>
            </a:r>
          </a:p>
          <a:p>
            <a:pPr algn="just">
              <a:buFont typeface="Arial" panose="020B0604020202020204" pitchFamily="34" charset="0"/>
              <a:buChar char="•"/>
            </a:pPr>
            <a:r>
              <a:rPr lang="en-US" sz="1400" b="1" dirty="0">
                <a:solidFill>
                  <a:schemeClr val="tx1"/>
                </a:solidFill>
                <a:latin typeface="Lucida Fax" panose="02060602050505020204" pitchFamily="18" charset="0"/>
              </a:rPr>
              <a:t>Aggregation Functions:</a:t>
            </a:r>
            <a:r>
              <a:rPr lang="en-US" sz="1400" dirty="0">
                <a:solidFill>
                  <a:schemeClr val="tx1"/>
                </a:solidFill>
                <a:latin typeface="Lucida Fax" panose="02060602050505020204" pitchFamily="18" charset="0"/>
              </a:rPr>
              <a:t> Applied aggregation functions for data analysis.</a:t>
            </a:r>
          </a:p>
          <a:p>
            <a:pPr algn="just">
              <a:buFont typeface="Arial" panose="020B0604020202020204" pitchFamily="34" charset="0"/>
              <a:buChar char="•"/>
            </a:pPr>
            <a:r>
              <a:rPr lang="en-US" sz="1400" b="1" dirty="0">
                <a:solidFill>
                  <a:schemeClr val="tx1"/>
                </a:solidFill>
                <a:latin typeface="Lucida Fax" panose="02060602050505020204" pitchFamily="18" charset="0"/>
              </a:rPr>
              <a:t>Export:</a:t>
            </a:r>
            <a:r>
              <a:rPr lang="en-US" sz="1400" dirty="0">
                <a:solidFill>
                  <a:schemeClr val="tx1"/>
                </a:solidFill>
                <a:latin typeface="Lucida Fax" panose="02060602050505020204" pitchFamily="18" charset="0"/>
              </a:rPr>
              <a:t> Exported datasets to pickle and CSV files.</a:t>
            </a:r>
          </a:p>
          <a:p>
            <a:pPr algn="just">
              <a:buFont typeface="Arial" panose="020B0604020202020204" pitchFamily="34" charset="0"/>
              <a:buChar char="•"/>
            </a:pPr>
            <a:r>
              <a:rPr lang="en-US" sz="1400" b="1" dirty="0">
                <a:solidFill>
                  <a:schemeClr val="tx1"/>
                </a:solidFill>
                <a:latin typeface="Lucida Fax" panose="02060602050505020204" pitchFamily="18" charset="0"/>
              </a:rPr>
              <a:t>Data Quality and Consistency:</a:t>
            </a:r>
            <a:r>
              <a:rPr lang="en-US" sz="1400" dirty="0">
                <a:solidFill>
                  <a:schemeClr val="tx1"/>
                </a:solidFill>
                <a:latin typeface="Lucida Fax" panose="02060602050505020204" pitchFamily="18" charset="0"/>
              </a:rPr>
              <a:t> Conducted data quality checks, including frequency counts.</a:t>
            </a:r>
          </a:p>
          <a:p>
            <a:pPr algn="just">
              <a:buFont typeface="Arial" panose="020B0604020202020204" pitchFamily="34" charset="0"/>
              <a:buChar char="•"/>
            </a:pPr>
            <a:r>
              <a:rPr lang="en-US" sz="1400" b="1" dirty="0">
                <a:solidFill>
                  <a:schemeClr val="tx1"/>
                </a:solidFill>
                <a:latin typeface="Lucida Fax" panose="02060602050505020204" pitchFamily="18" charset="0"/>
              </a:rPr>
              <a:t>Exploratory Data Analysis (EDA):</a:t>
            </a:r>
            <a:r>
              <a:rPr lang="en-US" sz="1400" dirty="0">
                <a:solidFill>
                  <a:schemeClr val="tx1"/>
                </a:solidFill>
                <a:latin typeface="Lucida Fax" panose="02060602050505020204" pitchFamily="18" charset="0"/>
              </a:rPr>
              <a:t> Performed data manipulation, grouping, aggregation, and derived new variables.</a:t>
            </a:r>
          </a:p>
          <a:p>
            <a:pPr algn="just">
              <a:buFont typeface="Arial" panose="020B0604020202020204" pitchFamily="34" charset="0"/>
              <a:buChar char="•"/>
            </a:pPr>
            <a:r>
              <a:rPr lang="en-US" sz="1400" b="1" dirty="0">
                <a:solidFill>
                  <a:schemeClr val="tx1"/>
                </a:solidFill>
                <a:latin typeface="Lucida Fax" panose="02060602050505020204" pitchFamily="18" charset="0"/>
              </a:rPr>
              <a:t>Visualization:</a:t>
            </a:r>
            <a:r>
              <a:rPr lang="en-US" sz="1400" dirty="0">
                <a:solidFill>
                  <a:schemeClr val="tx1"/>
                </a:solidFill>
                <a:latin typeface="Lucida Fax" panose="02060602050505020204" pitchFamily="18" charset="0"/>
              </a:rPr>
              <a:t> Created graphs and visualizations using Matplotlib, Seaborn, and SciPy.</a:t>
            </a:r>
          </a:p>
          <a:p>
            <a:pPr algn="just">
              <a:buFont typeface="Arial" panose="020B0604020202020204" pitchFamily="34" charset="0"/>
              <a:buChar char="•"/>
            </a:pPr>
            <a:r>
              <a:rPr lang="en-US" sz="1400" b="1" dirty="0">
                <a:solidFill>
                  <a:schemeClr val="tx1"/>
                </a:solidFill>
                <a:latin typeface="Lucida Fax" panose="02060602050505020204" pitchFamily="18" charset="0"/>
              </a:rPr>
              <a:t>Export Data Frames:</a:t>
            </a:r>
            <a:r>
              <a:rPr lang="en-US" sz="1400" dirty="0">
                <a:solidFill>
                  <a:schemeClr val="tx1"/>
                </a:solidFill>
                <a:latin typeface="Lucida Fax" panose="02060602050505020204" pitchFamily="18" charset="0"/>
              </a:rPr>
              <a:t> Exported cleaned and processed data frames for reporting.</a:t>
            </a:r>
          </a:p>
          <a:p>
            <a:pPr algn="just"/>
            <a:endParaRPr lang="en-US" sz="1400" dirty="0">
              <a:solidFill>
                <a:schemeClr val="tx1"/>
              </a:solidFill>
              <a:latin typeface="Lucida Fax" panose="02060602050505020204" pitchFamily="18" charset="0"/>
            </a:endParaRPr>
          </a:p>
          <a:p>
            <a:pPr algn="just"/>
            <a:endParaRPr lang="en-US" sz="1600" dirty="0">
              <a:solidFill>
                <a:schemeClr val="tx1"/>
              </a:solidFill>
              <a:latin typeface="Lucida Fax" panose="02060602050505020204" pitchFamily="18" charset="0"/>
            </a:endParaRP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33564" y="522898"/>
            <a:ext cx="46584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Instacart</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402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A68D61-8BDC-4C14-9F0D-CF0C946CD30A}"/>
              </a:ext>
            </a:extLst>
          </p:cNvPr>
          <p:cNvSpPr/>
          <p:nvPr/>
        </p:nvSpPr>
        <p:spPr>
          <a:xfrm>
            <a:off x="4847743" y="5762441"/>
            <a:ext cx="2743195" cy="952312"/>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Jupyter</a:t>
            </a:r>
          </a:p>
          <a:p>
            <a:pPr>
              <a:lnSpc>
                <a:spcPts val="1900"/>
              </a:lnSpc>
            </a:pPr>
            <a:r>
              <a:rPr lang="en-CA" sz="1400" dirty="0">
                <a:latin typeface="Lucida Fax" panose="02060602050505020204" pitchFamily="18" charset="0"/>
              </a:rPr>
              <a:t>Python</a:t>
            </a:r>
          </a:p>
          <a:p>
            <a:pPr>
              <a:lnSpc>
                <a:spcPts val="1900"/>
              </a:lnSpc>
            </a:pPr>
            <a:r>
              <a:rPr lang="en-CA" sz="1400" dirty="0">
                <a:latin typeface="Lucida Fax" panose="02060602050505020204" pitchFamily="18" charset="0"/>
              </a:rPr>
              <a:t>Anaconda</a:t>
            </a:r>
          </a:p>
          <a:p>
            <a:pPr>
              <a:lnSpc>
                <a:spcPts val="1900"/>
              </a:lnSpc>
            </a:pPr>
            <a:r>
              <a:rPr lang="en-CA" sz="1400" dirty="0">
                <a:latin typeface="Lucida Fax" panose="02060602050505020204" pitchFamily="18" charset="0"/>
              </a:rPr>
              <a:t>Python Libraries</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2827879" y="6084708"/>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19</a:t>
            </a:fld>
            <a:endParaRPr lang="en-US" dirty="0"/>
          </a:p>
        </p:txBody>
      </p:sp>
    </p:spTree>
    <p:extLst>
      <p:ext uri="{BB962C8B-B14F-4D97-AF65-F5344CB8AC3E}">
        <p14:creationId xmlns:p14="http://schemas.microsoft.com/office/powerpoint/2010/main" val="3209068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satMod val="92000"/>
                <a:lumMod val="120000"/>
              </a:schemeClr>
            </a:gs>
            <a:gs pos="0">
              <a:schemeClr val="accent5">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338540"/>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Lucida Fax" panose="02060602050505020204" pitchFamily="18" charset="0"/>
                <a:ea typeface="+mn-ea"/>
                <a:cs typeface="+mn-cs"/>
              </a:rPr>
              <a:t>Projects</a:t>
            </a:r>
            <a:br>
              <a:rPr lang="en-US" sz="3600" b="1" dirty="0">
                <a:latin typeface="Lucida Fax" panose="02060602050505020204" pitchFamily="18" charset="0"/>
                <a:ea typeface="+mn-ea"/>
                <a:cs typeface="+mn-cs"/>
              </a:rPr>
            </a:br>
            <a:endParaRPr lang="en-US" sz="3600" b="1" dirty="0">
              <a:latin typeface="Lucida Fax" panose="02060602050505020204" pitchFamily="18" charset="0"/>
              <a:ea typeface="+mn-ea"/>
              <a:cs typeface="+mn-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2117179" y="1835112"/>
            <a:ext cx="1371600" cy="276999"/>
          </a:xfrm>
          <a:prstGeom prst="rect">
            <a:avLst/>
          </a:prstGeom>
        </p:spPr>
        <p:txBody>
          <a:bodyPr wrap="square" lIns="0" tIns="0" rIns="0" bIns="0">
            <a:spAutoFit/>
          </a:bodyPr>
          <a:lstStyle/>
          <a:p>
            <a:pPr algn="ctr"/>
            <a:r>
              <a:rPr lang="en-US" b="1" dirty="0">
                <a:latin typeface="Lucida Fax" panose="02060602050505020204" pitchFamily="18" charset="0"/>
              </a:rPr>
              <a:t>1. </a:t>
            </a:r>
            <a:r>
              <a:rPr lang="en-US" b="1" dirty="0" err="1">
                <a:latin typeface="Lucida Fax" panose="02060602050505020204" pitchFamily="18" charset="0"/>
              </a:rPr>
              <a:t>GameCo</a:t>
            </a:r>
            <a:r>
              <a:rPr lang="en-US" b="1" dirty="0">
                <a:latin typeface="Lucida Fax" panose="02060602050505020204" pitchFamily="18" charset="0"/>
              </a:rPr>
              <a:t>.</a:t>
            </a:r>
          </a:p>
        </p:txBody>
      </p:sp>
      <p:sp>
        <p:nvSpPr>
          <p:cNvPr id="47" name="Rectangle 46">
            <a:extLst>
              <a:ext uri="{FF2B5EF4-FFF2-40B4-BE49-F238E27FC236}">
                <a16:creationId xmlns:a16="http://schemas.microsoft.com/office/drawing/2014/main" id="{1751D31D-3535-411D-8BAC-95CCC90AB185}"/>
              </a:ext>
            </a:extLst>
          </p:cNvPr>
          <p:cNvSpPr/>
          <p:nvPr/>
        </p:nvSpPr>
        <p:spPr>
          <a:xfrm>
            <a:off x="4567853" y="1850903"/>
            <a:ext cx="3521276" cy="276999"/>
          </a:xfrm>
          <a:prstGeom prst="rect">
            <a:avLst/>
          </a:prstGeom>
        </p:spPr>
        <p:txBody>
          <a:bodyPr wrap="square" lIns="0" tIns="0" rIns="0" bIns="0">
            <a:spAutoFit/>
          </a:bodyPr>
          <a:lstStyle/>
          <a:p>
            <a:pPr algn="ctr"/>
            <a:r>
              <a:rPr lang="en-US" b="1" dirty="0">
                <a:latin typeface="Lucida Fax" panose="02060602050505020204" pitchFamily="18" charset="0"/>
              </a:rPr>
              <a:t>2. Preparing for flu Season</a:t>
            </a:r>
          </a:p>
        </p:txBody>
      </p:sp>
      <p:sp>
        <p:nvSpPr>
          <p:cNvPr id="48" name="Rectangle 47">
            <a:extLst>
              <a:ext uri="{FF2B5EF4-FFF2-40B4-BE49-F238E27FC236}">
                <a16:creationId xmlns:a16="http://schemas.microsoft.com/office/drawing/2014/main" id="{FA4D735A-8F75-4E2A-8F1A-CC303B0718BA}"/>
              </a:ext>
            </a:extLst>
          </p:cNvPr>
          <p:cNvSpPr/>
          <p:nvPr/>
        </p:nvSpPr>
        <p:spPr>
          <a:xfrm>
            <a:off x="8448700" y="1776842"/>
            <a:ext cx="1874155" cy="307777"/>
          </a:xfrm>
          <a:prstGeom prst="rect">
            <a:avLst/>
          </a:prstGeom>
        </p:spPr>
        <p:txBody>
          <a:bodyPr wrap="square" lIns="0" tIns="0" rIns="0" bIns="0">
            <a:spAutoFit/>
          </a:bodyPr>
          <a:lstStyle/>
          <a:p>
            <a:pPr algn="ctr"/>
            <a:r>
              <a:rPr lang="en-US" b="1" dirty="0">
                <a:latin typeface="Lucida Fax" panose="02060602050505020204" pitchFamily="18" charset="0"/>
              </a:rPr>
              <a:t>3. </a:t>
            </a:r>
            <a:r>
              <a:rPr lang="en-US" sz="2000" b="1" dirty="0">
                <a:latin typeface="Lucida Fax" panose="02060602050505020204" pitchFamily="18" charset="0"/>
              </a:rPr>
              <a:t>Rockbuster</a:t>
            </a:r>
          </a:p>
        </p:txBody>
      </p:sp>
      <p:sp>
        <p:nvSpPr>
          <p:cNvPr id="49" name="Rectangle 48">
            <a:extLst>
              <a:ext uri="{FF2B5EF4-FFF2-40B4-BE49-F238E27FC236}">
                <a16:creationId xmlns:a16="http://schemas.microsoft.com/office/drawing/2014/main" id="{54AB9282-0505-49EB-AABF-998083225E3A}"/>
              </a:ext>
            </a:extLst>
          </p:cNvPr>
          <p:cNvSpPr/>
          <p:nvPr/>
        </p:nvSpPr>
        <p:spPr>
          <a:xfrm>
            <a:off x="1887852" y="4390689"/>
            <a:ext cx="1830254" cy="276999"/>
          </a:xfrm>
          <a:prstGeom prst="rect">
            <a:avLst/>
          </a:prstGeom>
        </p:spPr>
        <p:txBody>
          <a:bodyPr wrap="square" lIns="0" tIns="0" rIns="0" bIns="0">
            <a:spAutoFit/>
          </a:bodyPr>
          <a:lstStyle/>
          <a:p>
            <a:pPr algn="ctr"/>
            <a:r>
              <a:rPr lang="en-US" b="1" dirty="0">
                <a:latin typeface="Lucida Fax" panose="02060602050505020204" pitchFamily="18" charset="0"/>
              </a:rPr>
              <a:t>4. Instacart</a:t>
            </a:r>
          </a:p>
        </p:txBody>
      </p:sp>
      <p:sp>
        <p:nvSpPr>
          <p:cNvPr id="50" name="Rectangle 49">
            <a:extLst>
              <a:ext uri="{FF2B5EF4-FFF2-40B4-BE49-F238E27FC236}">
                <a16:creationId xmlns:a16="http://schemas.microsoft.com/office/drawing/2014/main" id="{D668C4B5-BCEC-465A-ADA5-6A054B15F7A3}"/>
              </a:ext>
            </a:extLst>
          </p:cNvPr>
          <p:cNvSpPr/>
          <p:nvPr/>
        </p:nvSpPr>
        <p:spPr>
          <a:xfrm>
            <a:off x="4915956" y="4363536"/>
            <a:ext cx="2044686" cy="276999"/>
          </a:xfrm>
          <a:prstGeom prst="rect">
            <a:avLst/>
          </a:prstGeom>
        </p:spPr>
        <p:txBody>
          <a:bodyPr wrap="square" lIns="0" tIns="0" rIns="0" bIns="0">
            <a:spAutoFit/>
          </a:bodyPr>
          <a:lstStyle/>
          <a:p>
            <a:pPr algn="ctr"/>
            <a:r>
              <a:rPr lang="en-US" b="1" dirty="0">
                <a:latin typeface="Lucida Fax" panose="02060602050505020204" pitchFamily="18" charset="0"/>
              </a:rPr>
              <a:t>5. Pig E. Bank</a:t>
            </a:r>
          </a:p>
        </p:txBody>
      </p:sp>
      <p:sp>
        <p:nvSpPr>
          <p:cNvPr id="51" name="Rectangle 50">
            <a:extLst>
              <a:ext uri="{FF2B5EF4-FFF2-40B4-BE49-F238E27FC236}">
                <a16:creationId xmlns:a16="http://schemas.microsoft.com/office/drawing/2014/main" id="{8AA18108-5B8B-4147-84A7-D30A16BEC4EA}"/>
              </a:ext>
            </a:extLst>
          </p:cNvPr>
          <p:cNvSpPr/>
          <p:nvPr/>
        </p:nvSpPr>
        <p:spPr>
          <a:xfrm>
            <a:off x="2400702" y="2212023"/>
            <a:ext cx="1830254" cy="475130"/>
          </a:xfrm>
          <a:prstGeom prst="rect">
            <a:avLst/>
          </a:prstGeom>
        </p:spPr>
        <p:txBody>
          <a:bodyPr wrap="square" lIns="0" tIns="0" rIns="0" bIns="0" anchor="t">
            <a:spAutoFit/>
          </a:bodyPr>
          <a:lstStyle/>
          <a:p>
            <a:pPr>
              <a:lnSpc>
                <a:spcPts val="1900"/>
              </a:lnSpc>
            </a:pPr>
            <a:r>
              <a:rPr lang="en-US" sz="1400" dirty="0">
                <a:latin typeface="Adobe Fan Heiti Std B" panose="020B0700000000000000" pitchFamily="34" charset="-128"/>
                <a:ea typeface="Adobe Fan Heiti Std B" panose="020B0700000000000000" pitchFamily="34" charset="-128"/>
                <a:cs typeface="Segoe UI" panose="020B0502040204020203" pitchFamily="34" charset="0"/>
              </a:rPr>
              <a:t>Global market analysis of video game sales. </a:t>
            </a:r>
          </a:p>
        </p:txBody>
      </p:sp>
      <p:sp>
        <p:nvSpPr>
          <p:cNvPr id="52" name="Rectangle 51">
            <a:extLst>
              <a:ext uri="{FF2B5EF4-FFF2-40B4-BE49-F238E27FC236}">
                <a16:creationId xmlns:a16="http://schemas.microsoft.com/office/drawing/2014/main" id="{A8534162-B6E2-4579-9DAD-AD8DE07459BC}"/>
              </a:ext>
            </a:extLst>
          </p:cNvPr>
          <p:cNvSpPr/>
          <p:nvPr/>
        </p:nvSpPr>
        <p:spPr>
          <a:xfrm>
            <a:off x="4979363" y="2241927"/>
            <a:ext cx="3109766" cy="475130"/>
          </a:xfrm>
          <a:prstGeom prst="rect">
            <a:avLst/>
          </a:prstGeom>
        </p:spPr>
        <p:txBody>
          <a:bodyPr wrap="square" lIns="0" tIns="0" rIns="0" bIns="0" anchor="t">
            <a:spAutoFit/>
          </a:bodyPr>
          <a:lstStyle/>
          <a:p>
            <a:pPr>
              <a:lnSpc>
                <a:spcPts val="1900"/>
              </a:lnSpc>
            </a:pPr>
            <a:r>
              <a:rPr lang="en-US" sz="1400" dirty="0">
                <a:latin typeface="Adobe Fan Heiti Std B" panose="020B0700000000000000" pitchFamily="34" charset="-128"/>
                <a:ea typeface="Adobe Fan Heiti Std B" panose="020B0700000000000000" pitchFamily="34" charset="-128"/>
                <a:cs typeface="Segoe UI" panose="020B0502040204020203" pitchFamily="34" charset="0"/>
              </a:rPr>
              <a:t>Staff deployment planning for influenza season</a:t>
            </a:r>
          </a:p>
        </p:txBody>
      </p:sp>
      <p:sp>
        <p:nvSpPr>
          <p:cNvPr id="53" name="Rectangle 52">
            <a:extLst>
              <a:ext uri="{FF2B5EF4-FFF2-40B4-BE49-F238E27FC236}">
                <a16:creationId xmlns:a16="http://schemas.microsoft.com/office/drawing/2014/main" id="{E1535E1C-6EBC-45D8-BCE1-D5B947A61FB6}"/>
              </a:ext>
            </a:extLst>
          </p:cNvPr>
          <p:cNvSpPr/>
          <p:nvPr/>
        </p:nvSpPr>
        <p:spPr>
          <a:xfrm>
            <a:off x="8712239" y="2202568"/>
            <a:ext cx="2410197" cy="475130"/>
          </a:xfrm>
          <a:prstGeom prst="rect">
            <a:avLst/>
          </a:prstGeom>
        </p:spPr>
        <p:txBody>
          <a:bodyPr wrap="square" lIns="0" tIns="0" rIns="0" bIns="0" anchor="t">
            <a:spAutoFit/>
          </a:bodyPr>
          <a:lstStyle/>
          <a:p>
            <a:pPr>
              <a:lnSpc>
                <a:spcPts val="1900"/>
              </a:lnSpc>
            </a:pPr>
            <a:r>
              <a:rPr lang="en-US" sz="1400" dirty="0">
                <a:latin typeface="Adobe Fan Heiti Std B" panose="020B0700000000000000" pitchFamily="34" charset="-128"/>
                <a:ea typeface="Adobe Fan Heiti Std B" panose="020B0700000000000000" pitchFamily="34" charset="-128"/>
                <a:cs typeface="Segoe UI" panose="020B0502040204020203" pitchFamily="34" charset="0"/>
              </a:rPr>
              <a:t>Launching Rockbuster stealth online movie service</a:t>
            </a:r>
          </a:p>
        </p:txBody>
      </p:sp>
      <p:sp>
        <p:nvSpPr>
          <p:cNvPr id="54" name="Rectangle 53">
            <a:extLst>
              <a:ext uri="{FF2B5EF4-FFF2-40B4-BE49-F238E27FC236}">
                <a16:creationId xmlns:a16="http://schemas.microsoft.com/office/drawing/2014/main" id="{28FF18A5-7B4E-4493-B38D-E732E033F82F}"/>
              </a:ext>
            </a:extLst>
          </p:cNvPr>
          <p:cNvSpPr/>
          <p:nvPr/>
        </p:nvSpPr>
        <p:spPr>
          <a:xfrm>
            <a:off x="2354643" y="4775722"/>
            <a:ext cx="2062611" cy="475130"/>
          </a:xfrm>
          <a:prstGeom prst="rect">
            <a:avLst/>
          </a:prstGeom>
        </p:spPr>
        <p:txBody>
          <a:bodyPr wrap="square" lIns="0" tIns="0" rIns="0" bIns="0" anchor="t">
            <a:spAutoFit/>
          </a:bodyPr>
          <a:lstStyle/>
          <a:p>
            <a:pPr>
              <a:lnSpc>
                <a:spcPts val="1900"/>
              </a:lnSpc>
            </a:pPr>
            <a:r>
              <a:rPr lang="en-US" sz="1400" dirty="0">
                <a:latin typeface="Adobe Fan Heiti Std B" panose="020B0700000000000000" pitchFamily="34" charset="-128"/>
                <a:ea typeface="Adobe Fan Heiti Std B" panose="020B0700000000000000" pitchFamily="34" charset="-128"/>
                <a:cs typeface="Segoe UI" panose="020B0502040204020203" pitchFamily="34" charset="0"/>
              </a:rPr>
              <a:t>Market segmentation analysis to uncover sales</a:t>
            </a:r>
          </a:p>
        </p:txBody>
      </p:sp>
      <p:sp>
        <p:nvSpPr>
          <p:cNvPr id="55" name="Rectangle 54">
            <a:extLst>
              <a:ext uri="{FF2B5EF4-FFF2-40B4-BE49-F238E27FC236}">
                <a16:creationId xmlns:a16="http://schemas.microsoft.com/office/drawing/2014/main" id="{5BCD242F-9A97-473E-8E17-3F6C3C75CE68}"/>
              </a:ext>
            </a:extLst>
          </p:cNvPr>
          <p:cNvSpPr/>
          <p:nvPr/>
        </p:nvSpPr>
        <p:spPr>
          <a:xfrm>
            <a:off x="5340639" y="4715126"/>
            <a:ext cx="1752042" cy="475130"/>
          </a:xfrm>
          <a:prstGeom prst="rect">
            <a:avLst/>
          </a:prstGeom>
        </p:spPr>
        <p:txBody>
          <a:bodyPr wrap="square" lIns="0" tIns="0" rIns="0" bIns="0" anchor="t">
            <a:spAutoFit/>
          </a:bodyPr>
          <a:lstStyle/>
          <a:p>
            <a:pPr>
              <a:lnSpc>
                <a:spcPts val="1900"/>
              </a:lnSpc>
            </a:pPr>
            <a:r>
              <a:rPr lang="en-US" sz="1400" dirty="0">
                <a:latin typeface="Adobe Fan Heiti Std B" panose="020B0700000000000000" pitchFamily="34" charset="-128"/>
                <a:ea typeface="Adobe Fan Heiti Std B" panose="020B0700000000000000" pitchFamily="34" charset="-128"/>
                <a:cs typeface="Segoe UI" panose="020B0502040204020203" pitchFamily="34" charset="0"/>
              </a:rPr>
              <a:t>Analysis customer attrition</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2809116" y="3873606"/>
            <a:ext cx="596247" cy="394726"/>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88650" y="3891015"/>
            <a:ext cx="450575" cy="457744"/>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C0CA6123-81B0-D861-2430-55488ACF0028}"/>
              </a:ext>
            </a:extLst>
          </p:cNvPr>
          <p:cNvPicPr>
            <a:picLocks noChangeAspect="1"/>
          </p:cNvPicPr>
          <p:nvPr/>
        </p:nvPicPr>
        <p:blipFill rotWithShape="1">
          <a:blip r:embed="rId3">
            <a:extLst>
              <a:ext uri="{28A0092B-C50C-407E-A947-70E740481C1C}">
                <a14:useLocalDpi xmlns:a14="http://schemas.microsoft.com/office/drawing/2010/main" val="0"/>
              </a:ext>
            </a:extLst>
          </a:blip>
          <a:srcRect l="16438" t="9832" r="14277" b="9701"/>
          <a:stretch/>
        </p:blipFill>
        <p:spPr>
          <a:xfrm>
            <a:off x="2968967" y="1198404"/>
            <a:ext cx="586747" cy="401222"/>
          </a:xfrm>
          <a:prstGeom prst="rect">
            <a:avLst/>
          </a:prstGeom>
        </p:spPr>
      </p:pic>
      <p:pic>
        <p:nvPicPr>
          <p:cNvPr id="7" name="Picture 6">
            <a:extLst>
              <a:ext uri="{FF2B5EF4-FFF2-40B4-BE49-F238E27FC236}">
                <a16:creationId xmlns:a16="http://schemas.microsoft.com/office/drawing/2014/main" id="{9706FDA1-2E20-0F27-3C5A-51EA1BE2A4D5}"/>
              </a:ext>
            </a:extLst>
          </p:cNvPr>
          <p:cNvPicPr>
            <a:picLocks noChangeAspect="1"/>
          </p:cNvPicPr>
          <p:nvPr/>
        </p:nvPicPr>
        <p:blipFill rotWithShape="1">
          <a:blip r:embed="rId4">
            <a:extLst>
              <a:ext uri="{28A0092B-C50C-407E-A947-70E740481C1C}">
                <a14:useLocalDpi xmlns:a14="http://schemas.microsoft.com/office/drawing/2010/main" val="0"/>
              </a:ext>
            </a:extLst>
          </a:blip>
          <a:srcRect l="7184" t="7609" r="6776" b="16931"/>
          <a:stretch/>
        </p:blipFill>
        <p:spPr>
          <a:xfrm>
            <a:off x="5896881" y="1205730"/>
            <a:ext cx="542344" cy="386570"/>
          </a:xfrm>
          <a:prstGeom prst="rect">
            <a:avLst/>
          </a:prstGeom>
        </p:spPr>
      </p:pic>
      <p:pic>
        <p:nvPicPr>
          <p:cNvPr id="12" name="Picture 11">
            <a:extLst>
              <a:ext uri="{FF2B5EF4-FFF2-40B4-BE49-F238E27FC236}">
                <a16:creationId xmlns:a16="http://schemas.microsoft.com/office/drawing/2014/main" id="{FF4551C6-6856-2896-D078-5F04F95B3127}"/>
              </a:ext>
            </a:extLst>
          </p:cNvPr>
          <p:cNvPicPr>
            <a:picLocks noChangeAspect="1"/>
          </p:cNvPicPr>
          <p:nvPr/>
        </p:nvPicPr>
        <p:blipFill rotWithShape="1">
          <a:blip r:embed="rId5">
            <a:extLst>
              <a:ext uri="{28A0092B-C50C-407E-A947-70E740481C1C}">
                <a14:useLocalDpi xmlns:a14="http://schemas.microsoft.com/office/drawing/2010/main" val="0"/>
              </a:ext>
            </a:extLst>
          </a:blip>
          <a:srcRect l="13696" t="28289" r="15660" b="29134"/>
          <a:stretch/>
        </p:blipFill>
        <p:spPr>
          <a:xfrm>
            <a:off x="9357886" y="1151581"/>
            <a:ext cx="634547" cy="400519"/>
          </a:xfrm>
          <a:prstGeom prst="rect">
            <a:avLst/>
          </a:prstGeom>
        </p:spPr>
      </p:pic>
      <p:pic>
        <p:nvPicPr>
          <p:cNvPr id="17" name="Picture 16">
            <a:extLst>
              <a:ext uri="{FF2B5EF4-FFF2-40B4-BE49-F238E27FC236}">
                <a16:creationId xmlns:a16="http://schemas.microsoft.com/office/drawing/2014/main" id="{8215EB9D-66E2-66E8-28D9-7579FF73D412}"/>
              </a:ext>
            </a:extLst>
          </p:cNvPr>
          <p:cNvPicPr>
            <a:picLocks noChangeAspect="1"/>
          </p:cNvPicPr>
          <p:nvPr/>
        </p:nvPicPr>
        <p:blipFill rotWithShape="1">
          <a:blip r:embed="rId6">
            <a:extLst>
              <a:ext uri="{28A0092B-C50C-407E-A947-70E740481C1C}">
                <a14:useLocalDpi xmlns:a14="http://schemas.microsoft.com/office/drawing/2010/main" val="0"/>
              </a:ext>
            </a:extLst>
          </a:blip>
          <a:srcRect l="10371" t="9903" r="9420" b="10483"/>
          <a:stretch/>
        </p:blipFill>
        <p:spPr>
          <a:xfrm>
            <a:off x="2968967" y="2847369"/>
            <a:ext cx="467013" cy="379925"/>
          </a:xfrm>
          <a:prstGeom prst="rect">
            <a:avLst/>
          </a:prstGeom>
        </p:spPr>
      </p:pic>
      <p:pic>
        <p:nvPicPr>
          <p:cNvPr id="22" name="Picture 21">
            <a:extLst>
              <a:ext uri="{FF2B5EF4-FFF2-40B4-BE49-F238E27FC236}">
                <a16:creationId xmlns:a16="http://schemas.microsoft.com/office/drawing/2014/main" id="{30D8EBD1-AEA4-2C4F-703D-316509D0FA49}"/>
              </a:ext>
            </a:extLst>
          </p:cNvPr>
          <p:cNvPicPr>
            <a:picLocks noChangeAspect="1"/>
          </p:cNvPicPr>
          <p:nvPr/>
        </p:nvPicPr>
        <p:blipFill rotWithShape="1">
          <a:blip r:embed="rId6">
            <a:extLst>
              <a:ext uri="{28A0092B-C50C-407E-A947-70E740481C1C}">
                <a14:useLocalDpi xmlns:a14="http://schemas.microsoft.com/office/drawing/2010/main" val="0"/>
              </a:ext>
            </a:extLst>
          </a:blip>
          <a:srcRect l="10371" t="9903" r="9420" b="10483"/>
          <a:stretch/>
        </p:blipFill>
        <p:spPr>
          <a:xfrm>
            <a:off x="6328491" y="2862205"/>
            <a:ext cx="467013" cy="379925"/>
          </a:xfrm>
          <a:prstGeom prst="rect">
            <a:avLst/>
          </a:prstGeom>
        </p:spPr>
      </p:pic>
      <p:pic>
        <p:nvPicPr>
          <p:cNvPr id="23" name="Picture 22">
            <a:extLst>
              <a:ext uri="{FF2B5EF4-FFF2-40B4-BE49-F238E27FC236}">
                <a16:creationId xmlns:a16="http://schemas.microsoft.com/office/drawing/2014/main" id="{CAFF8A03-CBD4-1684-0769-0A223AA0046A}"/>
              </a:ext>
            </a:extLst>
          </p:cNvPr>
          <p:cNvPicPr>
            <a:picLocks noChangeAspect="1"/>
          </p:cNvPicPr>
          <p:nvPr/>
        </p:nvPicPr>
        <p:blipFill rotWithShape="1">
          <a:blip r:embed="rId6">
            <a:extLst>
              <a:ext uri="{28A0092B-C50C-407E-A947-70E740481C1C}">
                <a14:useLocalDpi xmlns:a14="http://schemas.microsoft.com/office/drawing/2010/main" val="0"/>
              </a:ext>
            </a:extLst>
          </a:blip>
          <a:srcRect l="10371" t="9903" r="9420" b="10483"/>
          <a:stretch/>
        </p:blipFill>
        <p:spPr>
          <a:xfrm>
            <a:off x="5511806" y="5437513"/>
            <a:ext cx="467013" cy="379925"/>
          </a:xfrm>
          <a:prstGeom prst="rect">
            <a:avLst/>
          </a:prstGeom>
        </p:spPr>
      </p:pic>
      <p:pic>
        <p:nvPicPr>
          <p:cNvPr id="25" name="Picture 24">
            <a:extLst>
              <a:ext uri="{FF2B5EF4-FFF2-40B4-BE49-F238E27FC236}">
                <a16:creationId xmlns:a16="http://schemas.microsoft.com/office/drawing/2014/main" id="{330824B0-DAD8-E2D8-C10E-D4B234946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9267" y="2778414"/>
            <a:ext cx="502968" cy="502968"/>
          </a:xfrm>
          <a:prstGeom prst="rect">
            <a:avLst/>
          </a:prstGeom>
        </p:spPr>
      </p:pic>
      <p:pic>
        <p:nvPicPr>
          <p:cNvPr id="27" name="Picture 26">
            <a:extLst>
              <a:ext uri="{FF2B5EF4-FFF2-40B4-BE49-F238E27FC236}">
                <a16:creationId xmlns:a16="http://schemas.microsoft.com/office/drawing/2014/main" id="{987ED6B1-BB56-43C1-121C-638993DFA221}"/>
              </a:ext>
            </a:extLst>
          </p:cNvPr>
          <p:cNvPicPr>
            <a:picLocks noChangeAspect="1"/>
          </p:cNvPicPr>
          <p:nvPr/>
        </p:nvPicPr>
        <p:blipFill rotWithShape="1">
          <a:blip r:embed="rId8">
            <a:extLst>
              <a:ext uri="{28A0092B-C50C-407E-A947-70E740481C1C}">
                <a14:useLocalDpi xmlns:a14="http://schemas.microsoft.com/office/drawing/2010/main" val="0"/>
              </a:ext>
            </a:extLst>
          </a:blip>
          <a:srcRect l="17889" r="17094"/>
          <a:stretch/>
        </p:blipFill>
        <p:spPr>
          <a:xfrm>
            <a:off x="2488316" y="5408340"/>
            <a:ext cx="455925" cy="438272"/>
          </a:xfrm>
          <a:prstGeom prst="rect">
            <a:avLst/>
          </a:prstGeom>
        </p:spPr>
      </p:pic>
      <p:pic>
        <p:nvPicPr>
          <p:cNvPr id="29" name="Picture 28">
            <a:extLst>
              <a:ext uri="{FF2B5EF4-FFF2-40B4-BE49-F238E27FC236}">
                <a16:creationId xmlns:a16="http://schemas.microsoft.com/office/drawing/2014/main" id="{A6EE5E17-AC86-69DD-AF9E-769C644D0679}"/>
              </a:ext>
            </a:extLst>
          </p:cNvPr>
          <p:cNvPicPr>
            <a:picLocks noChangeAspect="1"/>
          </p:cNvPicPr>
          <p:nvPr/>
        </p:nvPicPr>
        <p:blipFill rotWithShape="1">
          <a:blip r:embed="rId9">
            <a:extLst>
              <a:ext uri="{28A0092B-C50C-407E-A947-70E740481C1C}">
                <a14:useLocalDpi xmlns:a14="http://schemas.microsoft.com/office/drawing/2010/main" val="0"/>
              </a:ext>
            </a:extLst>
          </a:blip>
          <a:srcRect l="27375" t="19477" r="24848" b="17296"/>
          <a:stretch/>
        </p:blipFill>
        <p:spPr>
          <a:xfrm>
            <a:off x="9437105" y="2767316"/>
            <a:ext cx="502969" cy="457745"/>
          </a:xfrm>
          <a:prstGeom prst="rect">
            <a:avLst/>
          </a:prstGeom>
        </p:spPr>
      </p:pic>
      <p:pic>
        <p:nvPicPr>
          <p:cNvPr id="30" name="Picture 29">
            <a:extLst>
              <a:ext uri="{FF2B5EF4-FFF2-40B4-BE49-F238E27FC236}">
                <a16:creationId xmlns:a16="http://schemas.microsoft.com/office/drawing/2014/main" id="{600179B6-F02B-EBD4-A04F-D85538B8BBB9}"/>
              </a:ext>
            </a:extLst>
          </p:cNvPr>
          <p:cNvPicPr>
            <a:picLocks noChangeAspect="1"/>
          </p:cNvPicPr>
          <p:nvPr/>
        </p:nvPicPr>
        <p:blipFill rotWithShape="1">
          <a:blip r:embed="rId9">
            <a:extLst>
              <a:ext uri="{28A0092B-C50C-407E-A947-70E740481C1C}">
                <a14:useLocalDpi xmlns:a14="http://schemas.microsoft.com/office/drawing/2010/main" val="0"/>
              </a:ext>
            </a:extLst>
          </a:blip>
          <a:srcRect l="27375" t="19477" r="24848" b="17296"/>
          <a:stretch/>
        </p:blipFill>
        <p:spPr>
          <a:xfrm>
            <a:off x="5645396" y="2837870"/>
            <a:ext cx="502969" cy="457745"/>
          </a:xfrm>
          <a:prstGeom prst="rect">
            <a:avLst/>
          </a:prstGeom>
        </p:spPr>
      </p:pic>
      <p:pic>
        <p:nvPicPr>
          <p:cNvPr id="33" name="Picture 32">
            <a:extLst>
              <a:ext uri="{FF2B5EF4-FFF2-40B4-BE49-F238E27FC236}">
                <a16:creationId xmlns:a16="http://schemas.microsoft.com/office/drawing/2014/main" id="{8D66CA91-399C-B619-C7C9-E8DD588E74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44944" y="2730901"/>
            <a:ext cx="502968" cy="502968"/>
          </a:xfrm>
          <a:prstGeom prst="rect">
            <a:avLst/>
          </a:prstGeom>
        </p:spPr>
      </p:pic>
      <p:pic>
        <p:nvPicPr>
          <p:cNvPr id="34" name="Picture 33">
            <a:extLst>
              <a:ext uri="{FF2B5EF4-FFF2-40B4-BE49-F238E27FC236}">
                <a16:creationId xmlns:a16="http://schemas.microsoft.com/office/drawing/2014/main" id="{5B22C428-AC99-9DB9-7B0E-3244AB75AD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3879" y="5363417"/>
            <a:ext cx="502968" cy="502968"/>
          </a:xfrm>
          <a:prstGeom prst="rect">
            <a:avLst/>
          </a:prstGeom>
        </p:spPr>
      </p:pic>
      <p:sp>
        <p:nvSpPr>
          <p:cNvPr id="35" name="Slide Number Placeholder 34">
            <a:extLst>
              <a:ext uri="{FF2B5EF4-FFF2-40B4-BE49-F238E27FC236}">
                <a16:creationId xmlns:a16="http://schemas.microsoft.com/office/drawing/2014/main" id="{69110037-5774-D4C1-34B7-20A172208EB4}"/>
              </a:ext>
            </a:extLst>
          </p:cNvPr>
          <p:cNvSpPr>
            <a:spLocks noGrp="1"/>
          </p:cNvSpPr>
          <p:nvPr>
            <p:ph type="sldNum" sz="quarter" idx="12"/>
          </p:nvPr>
        </p:nvSpPr>
        <p:spPr/>
        <p:txBody>
          <a:bodyPr/>
          <a:lstStyle/>
          <a:p>
            <a:fld id="{06FEDF93-2BFD-41CA-ABC7-B039102F3792}" type="slidenum">
              <a:rPr lang="en-US" smtClean="0"/>
              <a:t>2</a:t>
            </a:fld>
            <a:endParaRPr lang="en-US" dirty="0"/>
          </a:p>
        </p:txBody>
      </p:sp>
      <p:sp>
        <p:nvSpPr>
          <p:cNvPr id="13" name="TextBox 12">
            <a:extLst>
              <a:ext uri="{FF2B5EF4-FFF2-40B4-BE49-F238E27FC236}">
                <a16:creationId xmlns:a16="http://schemas.microsoft.com/office/drawing/2014/main" id="{F7B7F262-33A4-AE64-9145-4C75F3A6C3F2}"/>
              </a:ext>
            </a:extLst>
          </p:cNvPr>
          <p:cNvSpPr txBox="1"/>
          <p:nvPr/>
        </p:nvSpPr>
        <p:spPr>
          <a:xfrm>
            <a:off x="8158493" y="4320285"/>
            <a:ext cx="3593245" cy="615553"/>
          </a:xfrm>
          <a:prstGeom prst="rect">
            <a:avLst/>
          </a:prstGeom>
          <a:noFill/>
        </p:spPr>
        <p:txBody>
          <a:bodyPr wrap="square">
            <a:spAutoFit/>
          </a:bodyPr>
          <a:lstStyle/>
          <a:p>
            <a:pPr algn="ctr"/>
            <a:r>
              <a:rPr lang="en-US" b="1" dirty="0">
                <a:latin typeface="Lucida Fax" panose="02060602050505020204" pitchFamily="18" charset="0"/>
              </a:rPr>
              <a:t>6. </a:t>
            </a:r>
            <a:r>
              <a:rPr lang="en-US" sz="1600" b="1" dirty="0">
                <a:latin typeface="Lucida Fax" panose="02060602050505020204" pitchFamily="18" charset="0"/>
              </a:rPr>
              <a:t>Conditions Contributing to COVID-19 Deaths</a:t>
            </a:r>
            <a:endParaRPr lang="en-US" b="1" dirty="0">
              <a:latin typeface="Lucida Fax" panose="02060602050505020204" pitchFamily="18" charset="0"/>
            </a:endParaRPr>
          </a:p>
        </p:txBody>
      </p:sp>
      <p:pic>
        <p:nvPicPr>
          <p:cNvPr id="10" name="Picture 9">
            <a:extLst>
              <a:ext uri="{FF2B5EF4-FFF2-40B4-BE49-F238E27FC236}">
                <a16:creationId xmlns:a16="http://schemas.microsoft.com/office/drawing/2014/main" id="{B0D75F13-455C-22DD-0953-A02E586DF9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99538" y="3795089"/>
            <a:ext cx="450575" cy="450575"/>
          </a:xfrm>
          <a:prstGeom prst="rect">
            <a:avLst/>
          </a:prstGeom>
        </p:spPr>
      </p:pic>
      <p:pic>
        <p:nvPicPr>
          <p:cNvPr id="16" name="Picture 15">
            <a:extLst>
              <a:ext uri="{FF2B5EF4-FFF2-40B4-BE49-F238E27FC236}">
                <a16:creationId xmlns:a16="http://schemas.microsoft.com/office/drawing/2014/main" id="{13AA9065-B840-053C-BEBB-472919E306F3}"/>
              </a:ext>
            </a:extLst>
          </p:cNvPr>
          <p:cNvPicPr>
            <a:picLocks noChangeAspect="1"/>
          </p:cNvPicPr>
          <p:nvPr/>
        </p:nvPicPr>
        <p:blipFill rotWithShape="1">
          <a:blip r:embed="rId9">
            <a:extLst>
              <a:ext uri="{28A0092B-C50C-407E-A947-70E740481C1C}">
                <a14:useLocalDpi xmlns:a14="http://schemas.microsoft.com/office/drawing/2010/main" val="0"/>
              </a:ext>
            </a:extLst>
          </a:blip>
          <a:srcRect l="27375" t="19477" r="24848" b="17296"/>
          <a:stretch/>
        </p:blipFill>
        <p:spPr>
          <a:xfrm>
            <a:off x="8661532" y="5288175"/>
            <a:ext cx="502969" cy="457745"/>
          </a:xfrm>
          <a:prstGeom prst="rect">
            <a:avLst/>
          </a:prstGeom>
        </p:spPr>
      </p:pic>
      <p:pic>
        <p:nvPicPr>
          <p:cNvPr id="18" name="Picture 17">
            <a:extLst>
              <a:ext uri="{FF2B5EF4-FFF2-40B4-BE49-F238E27FC236}">
                <a16:creationId xmlns:a16="http://schemas.microsoft.com/office/drawing/2014/main" id="{F380FC6B-7C59-D2D4-3BF6-8A5622DE9B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6458" y="5261403"/>
            <a:ext cx="502968" cy="502968"/>
          </a:xfrm>
          <a:prstGeom prst="rect">
            <a:avLst/>
          </a:prstGeom>
        </p:spPr>
      </p:pic>
      <p:pic>
        <p:nvPicPr>
          <p:cNvPr id="19" name="Picture 18">
            <a:extLst>
              <a:ext uri="{FF2B5EF4-FFF2-40B4-BE49-F238E27FC236}">
                <a16:creationId xmlns:a16="http://schemas.microsoft.com/office/drawing/2014/main" id="{34B02825-CC71-5DF7-3D82-6906AA818B10}"/>
              </a:ext>
            </a:extLst>
          </p:cNvPr>
          <p:cNvPicPr>
            <a:picLocks noChangeAspect="1"/>
          </p:cNvPicPr>
          <p:nvPr/>
        </p:nvPicPr>
        <p:blipFill rotWithShape="1">
          <a:blip r:embed="rId8">
            <a:extLst>
              <a:ext uri="{28A0092B-C50C-407E-A947-70E740481C1C}">
                <a14:useLocalDpi xmlns:a14="http://schemas.microsoft.com/office/drawing/2010/main" val="0"/>
              </a:ext>
            </a:extLst>
          </a:blip>
          <a:srcRect l="17889" r="17094"/>
          <a:stretch/>
        </p:blipFill>
        <p:spPr>
          <a:xfrm>
            <a:off x="10094892" y="5266227"/>
            <a:ext cx="455925" cy="438272"/>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710985" y="522898"/>
            <a:ext cx="448101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Instacart</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44917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262594" y="1543626"/>
            <a:ext cx="4967513" cy="2465996"/>
          </a:xfrm>
          <a:prstGeom prst="rect">
            <a:avLst/>
          </a:prstGeom>
        </p:spPr>
        <p:txBody>
          <a:bodyPr wrap="square" lIns="0" tIns="0" rIns="0" bIns="0" anchor="t">
            <a:spAutoFit/>
          </a:bodyPr>
          <a:lstStyle/>
          <a:p>
            <a:pPr algn="just">
              <a:lnSpc>
                <a:spcPct val="107000"/>
              </a:lnSpc>
              <a:spcAft>
                <a:spcPts val="800"/>
              </a:spcAft>
            </a:pPr>
            <a:r>
              <a:rPr lang="en-CA" sz="1400" kern="100" dirty="0">
                <a:effectLst/>
                <a:latin typeface="Lucida Fax" panose="02060602050505020204" pitchFamily="18" charset="0"/>
                <a:ea typeface="Cambria" panose="02040503050406030204" pitchFamily="18" charset="0"/>
                <a:cs typeface="Times New Roman" panose="02020603050405020304" pitchFamily="18" charset="0"/>
              </a:rPr>
              <a:t>1. What are the busiest days of the week and hours of the day?</a:t>
            </a:r>
          </a:p>
          <a:p>
            <a:pPr algn="just">
              <a:lnSpc>
                <a:spcPct val="107000"/>
              </a:lnSpc>
              <a:spcAft>
                <a:spcPts val="800"/>
              </a:spcAft>
            </a:pPr>
            <a:r>
              <a:rPr lang="en-CA" sz="1400" kern="100" dirty="0">
                <a:effectLst/>
                <a:latin typeface="Lucida Fax" panose="02060602050505020204" pitchFamily="18" charset="0"/>
                <a:ea typeface="Cambria" panose="02040503050406030204" pitchFamily="18" charset="0"/>
                <a:cs typeface="Times New Roman" panose="02020603050405020304" pitchFamily="18" charset="0"/>
              </a:rPr>
              <a:t>2. At what times of the day do people tend to spend the most money?</a:t>
            </a:r>
          </a:p>
          <a:p>
            <a:pPr algn="just">
              <a:lnSpc>
                <a:spcPct val="107000"/>
              </a:lnSpc>
              <a:spcAft>
                <a:spcPts val="800"/>
              </a:spcAft>
            </a:pPr>
            <a:r>
              <a:rPr lang="en-CA" sz="1400" kern="100" dirty="0">
                <a:effectLst/>
                <a:latin typeface="Lucida Fax" panose="02060602050505020204" pitchFamily="18" charset="0"/>
                <a:ea typeface="Cambria" panose="02040503050406030204" pitchFamily="18" charset="0"/>
                <a:cs typeface="Times New Roman" panose="02020603050405020304" pitchFamily="18" charset="0"/>
              </a:rPr>
              <a:t>3. How can simple price range groupings be used to optimize marketing and sales efforts?</a:t>
            </a:r>
          </a:p>
          <a:p>
            <a:pPr algn="just">
              <a:lnSpc>
                <a:spcPct val="107000"/>
              </a:lnSpc>
              <a:spcAft>
                <a:spcPts val="800"/>
              </a:spcAft>
            </a:pPr>
            <a:r>
              <a:rPr lang="en-CA" sz="1400" kern="100" dirty="0">
                <a:effectLst/>
                <a:latin typeface="Lucida Fax" panose="02060602050505020204" pitchFamily="18" charset="0"/>
                <a:ea typeface="Cambria" panose="02040503050406030204" pitchFamily="18" charset="0"/>
                <a:cs typeface="Times New Roman" panose="02020603050405020304" pitchFamily="18" charset="0"/>
              </a:rPr>
              <a:t>4. Which types of products are most popular?</a:t>
            </a:r>
          </a:p>
          <a:p>
            <a:pPr algn="just">
              <a:lnSpc>
                <a:spcPct val="107000"/>
              </a:lnSpc>
              <a:spcAft>
                <a:spcPts val="800"/>
              </a:spcAft>
            </a:pPr>
            <a:r>
              <a:rPr lang="en-CA" sz="1400" kern="100" dirty="0">
                <a:effectLst/>
                <a:latin typeface="Lucida Fax" panose="02060602050505020204" pitchFamily="18" charset="0"/>
                <a:ea typeface="Cambria" panose="02040503050406030204" pitchFamily="18" charset="0"/>
                <a:cs typeface="Times New Roman" panose="02020603050405020304" pitchFamily="18" charset="0"/>
              </a:rPr>
              <a:t>5. What are the characteristics and spending habits of different customer profiles</a:t>
            </a:r>
          </a:p>
        </p:txBody>
      </p:sp>
      <p:sp>
        <p:nvSpPr>
          <p:cNvPr id="40" name="Rectangle 39">
            <a:extLst>
              <a:ext uri="{FF2B5EF4-FFF2-40B4-BE49-F238E27FC236}">
                <a16:creationId xmlns:a16="http://schemas.microsoft.com/office/drawing/2014/main" id="{5842CE6B-862D-4B18-B10B-3436A7D24058}"/>
              </a:ext>
            </a:extLst>
          </p:cNvPr>
          <p:cNvSpPr/>
          <p:nvPr/>
        </p:nvSpPr>
        <p:spPr>
          <a:xfrm>
            <a:off x="6480142" y="1541817"/>
            <a:ext cx="4967512" cy="2516651"/>
          </a:xfrm>
          <a:prstGeom prst="rect">
            <a:avLst/>
          </a:prstGeom>
        </p:spPr>
        <p:txBody>
          <a:bodyPr wrap="square" lIns="0" tIns="0" rIns="0" bIns="0" anchor="t">
            <a:spAutoFit/>
          </a:bodyPr>
          <a:lstStyle/>
          <a:p>
            <a:pPr lvl="0" algn="just">
              <a:lnSpc>
                <a:spcPct val="107000"/>
              </a:lnSpc>
            </a:pPr>
            <a:r>
              <a:rPr lang="en-US" sz="1400" dirty="0">
                <a:latin typeface="Lucida Fax" panose="02060602050505020204" pitchFamily="18" charset="0"/>
              </a:rPr>
              <a:t>Data Sets: Customers: Analyzed for purchasing patterns and loyalty. </a:t>
            </a:r>
          </a:p>
          <a:p>
            <a:pPr lvl="0" algn="just">
              <a:lnSpc>
                <a:spcPct val="107000"/>
              </a:lnSpc>
            </a:pPr>
            <a:r>
              <a:rPr lang="en-US" sz="1400" dirty="0">
                <a:latin typeface="Lucida Fax" panose="02060602050505020204" pitchFamily="18" charset="0"/>
              </a:rPr>
              <a:t>Orders: Studied to determine busy times and spending habits. </a:t>
            </a:r>
          </a:p>
          <a:p>
            <a:pPr lvl="0" algn="just">
              <a:lnSpc>
                <a:spcPct val="107000"/>
              </a:lnSpc>
            </a:pPr>
            <a:r>
              <a:rPr lang="en-US" sz="1400" dirty="0">
                <a:latin typeface="Lucida Fax" panose="02060602050505020204" pitchFamily="18" charset="0"/>
              </a:rPr>
              <a:t>Products: Categorized to understand popularity and sales impact. </a:t>
            </a:r>
          </a:p>
          <a:p>
            <a:pPr lvl="0" algn="just">
              <a:lnSpc>
                <a:spcPct val="107000"/>
              </a:lnSpc>
            </a:pPr>
            <a:r>
              <a:rPr lang="en-US" sz="1400" dirty="0">
                <a:latin typeface="Lucida Fax" panose="02060602050505020204" pitchFamily="18" charset="0"/>
              </a:rPr>
              <a:t>Departments: Analyzed for sales volume per department. </a:t>
            </a:r>
          </a:p>
          <a:p>
            <a:pPr lvl="0" algn="just">
              <a:lnSpc>
                <a:spcPct val="107000"/>
              </a:lnSpc>
            </a:pPr>
            <a:r>
              <a:rPr lang="en-US" sz="1400" dirty="0">
                <a:latin typeface="Lucida Fax" panose="02060602050505020204" pitchFamily="18" charset="0"/>
              </a:rPr>
              <a:t>Data Citations: "The Instacart Online Grocery Shopping Dataset 2017", Accessed via Kaggle. "Customers Data Set", Provided by CareerFoundry.</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D130C0AE-B52E-4C65-A461-AD2F7D2362DE}"/>
              </a:ext>
            </a:extLst>
          </p:cNvPr>
          <p:cNvSpPr/>
          <p:nvPr/>
        </p:nvSpPr>
        <p:spPr>
          <a:xfrm>
            <a:off x="1288144" y="4431054"/>
            <a:ext cx="4941962" cy="2400657"/>
          </a:xfrm>
          <a:prstGeom prst="rect">
            <a:avLst/>
          </a:prstGeom>
        </p:spPr>
        <p:txBody>
          <a:bodyPr wrap="square" lIns="0" tIns="0" rIns="0" bIns="0" anchor="t">
            <a:spAutoFit/>
          </a:bodyPr>
          <a:lstStyle/>
          <a:p>
            <a:pPr algn="just"/>
            <a:r>
              <a:rPr lang="en-US" sz="1300" dirty="0">
                <a:latin typeface="Lucida Fax" panose="02060602050505020204" pitchFamily="18" charset="0"/>
              </a:rPr>
              <a:t>Python Programming: </a:t>
            </a:r>
          </a:p>
          <a:p>
            <a:pPr algn="just"/>
            <a:r>
              <a:rPr lang="en-US" sz="1300" dirty="0">
                <a:latin typeface="Lucida Fax" panose="02060602050505020204" pitchFamily="18" charset="0"/>
              </a:rPr>
              <a:t>Utilized in Jupyter Notebook for all coding and analysis tasks. </a:t>
            </a:r>
          </a:p>
          <a:p>
            <a:pPr algn="just"/>
            <a:r>
              <a:rPr lang="en-US" sz="1300" dirty="0">
                <a:latin typeface="Lucida Fax" panose="02060602050505020204" pitchFamily="18" charset="0"/>
              </a:rPr>
              <a:t>Data wrangling, </a:t>
            </a:r>
            <a:r>
              <a:rPr lang="en-US" sz="1300" dirty="0" err="1">
                <a:latin typeface="Lucida Fax" panose="02060602050505020204" pitchFamily="18" charset="0"/>
              </a:rPr>
              <a:t>subsetting</a:t>
            </a:r>
            <a:r>
              <a:rPr lang="en-US" sz="1300" dirty="0">
                <a:latin typeface="Lucida Fax" panose="02060602050505020204" pitchFamily="18" charset="0"/>
              </a:rPr>
              <a:t>, filtering, and summarizing with Pandas. </a:t>
            </a:r>
          </a:p>
          <a:p>
            <a:pPr algn="just"/>
            <a:r>
              <a:rPr lang="en-US" sz="1300" dirty="0">
                <a:latin typeface="Lucida Fax" panose="02060602050505020204" pitchFamily="18" charset="0"/>
              </a:rPr>
              <a:t>Data merging and consistency checks to ensure accuracy. </a:t>
            </a:r>
          </a:p>
          <a:p>
            <a:pPr algn="just"/>
            <a:r>
              <a:rPr lang="en-US" sz="1300" dirty="0">
                <a:latin typeface="Lucida Fax" panose="02060602050505020204" pitchFamily="18" charset="0"/>
              </a:rPr>
              <a:t>Deriving new variables and complex data transformations. </a:t>
            </a:r>
          </a:p>
          <a:p>
            <a:pPr algn="just"/>
            <a:r>
              <a:rPr lang="en-US" sz="1300" dirty="0">
                <a:latin typeface="Lucida Fax" panose="02060602050505020204" pitchFamily="18" charset="0"/>
              </a:rPr>
              <a:t>Grouping and aggregating data for detailed insights. </a:t>
            </a:r>
          </a:p>
          <a:p>
            <a:pPr algn="just"/>
            <a:r>
              <a:rPr lang="en-US" sz="1300" dirty="0">
                <a:latin typeface="Lucida Fax" panose="02060602050505020204" pitchFamily="18" charset="0"/>
              </a:rPr>
              <a:t>Data Visualization: Advanced visualizations created using Matplotlib and Seaborn. </a:t>
            </a:r>
          </a:p>
          <a:p>
            <a:pPr algn="just"/>
            <a:r>
              <a:rPr lang="en-US" sz="1300" dirty="0">
                <a:latin typeface="Lucida Fax" panose="02060602050505020204" pitchFamily="18" charset="0"/>
              </a:rPr>
              <a:t>Presentation of analytical results through clear and effective charts. </a:t>
            </a:r>
          </a:p>
        </p:txBody>
      </p:sp>
      <p:sp>
        <p:nvSpPr>
          <p:cNvPr id="42" name="Rectangle 41">
            <a:extLst>
              <a:ext uri="{FF2B5EF4-FFF2-40B4-BE49-F238E27FC236}">
                <a16:creationId xmlns:a16="http://schemas.microsoft.com/office/drawing/2014/main" id="{6E783ACB-62DF-4DA3-9240-822BAEA78497}"/>
              </a:ext>
            </a:extLst>
          </p:cNvPr>
          <p:cNvSpPr/>
          <p:nvPr/>
        </p:nvSpPr>
        <p:spPr>
          <a:xfrm>
            <a:off x="6534720" y="4431054"/>
            <a:ext cx="4786188" cy="1508105"/>
          </a:xfrm>
          <a:prstGeom prst="rect">
            <a:avLst/>
          </a:prstGeom>
        </p:spPr>
        <p:txBody>
          <a:bodyPr wrap="square" lIns="0" tIns="0" rIns="0" bIns="0" anchor="t">
            <a:spAutoFit/>
          </a:bodyPr>
          <a:lstStyle/>
          <a:p>
            <a:pPr algn="just"/>
            <a:r>
              <a:rPr lang="en-US" sz="1400" dirty="0">
                <a:latin typeface="Lucida Fax" panose="02060602050505020204" pitchFamily="18" charset="0"/>
              </a:rPr>
              <a:t>Managing the dataset's 30 million records presented significant challenges in cleaning, standardizing, and formatting for analysis.</a:t>
            </a:r>
          </a:p>
          <a:p>
            <a:pPr algn="just"/>
            <a:endParaRPr lang="en-US" sz="1400" dirty="0">
              <a:latin typeface="Lucida Fax" panose="02060602050505020204" pitchFamily="18" charset="0"/>
            </a:endParaRPr>
          </a:p>
          <a:p>
            <a:pPr algn="just"/>
            <a:r>
              <a:rPr lang="en-US" sz="1400" dirty="0">
                <a:latin typeface="Lucida Fax" panose="02060602050505020204" pitchFamily="18" charset="0"/>
              </a:rPr>
              <a:t> Memory shortages were addressed through efficient coding practices, ensuring effective data transformation.</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20</a:t>
            </a:fld>
            <a:endParaRPr lang="en-US" dirty="0"/>
          </a:p>
        </p:txBody>
      </p:sp>
    </p:spTree>
    <p:extLst>
      <p:ext uri="{BB962C8B-B14F-4D97-AF65-F5344CB8AC3E}">
        <p14:creationId xmlns:p14="http://schemas.microsoft.com/office/powerpoint/2010/main" val="2099809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74016" y="705899"/>
            <a:ext cx="10179234" cy="1031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Lucida Fax" panose="02060602050505020204" pitchFamily="18" charset="0"/>
              </a:rPr>
              <a:t>The process began with the cleaning and merging of multiple datasets to ensure accuracy, utilizing Pandas for data wrangling, aggregation, and feature derivation. Key trends, such as peak shopping times and popular product categories, were identified, and customer purchasing behaviors were explored. Outliers were removed to refine the dataset. The comprehensive analysis provided actionable insights for crafting targeted marketing campaigns.</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33564" y="522898"/>
            <a:ext cx="46584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Analysis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402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21</a:t>
            </a:fld>
            <a:endParaRPr lang="en-US" dirty="0"/>
          </a:p>
        </p:txBody>
      </p:sp>
      <p:pic>
        <p:nvPicPr>
          <p:cNvPr id="2" name="Picture 1">
            <a:extLst>
              <a:ext uri="{FF2B5EF4-FFF2-40B4-BE49-F238E27FC236}">
                <a16:creationId xmlns:a16="http://schemas.microsoft.com/office/drawing/2014/main" id="{2356C2A2-A9B3-4ACB-A83D-744DF1826AFC}"/>
              </a:ext>
            </a:extLst>
          </p:cNvPr>
          <p:cNvPicPr>
            <a:picLocks noChangeAspect="1"/>
          </p:cNvPicPr>
          <p:nvPr/>
        </p:nvPicPr>
        <p:blipFill rotWithShape="1">
          <a:blip r:embed="rId3">
            <a:extLst>
              <a:ext uri="{28A0092B-C50C-407E-A947-70E740481C1C}">
                <a14:useLocalDpi xmlns:a14="http://schemas.microsoft.com/office/drawing/2010/main" val="0"/>
              </a:ext>
            </a:extLst>
          </a:blip>
          <a:srcRect t="9892" r="7785"/>
          <a:stretch/>
        </p:blipFill>
        <p:spPr>
          <a:xfrm>
            <a:off x="241012" y="2040822"/>
            <a:ext cx="3826766" cy="2359067"/>
          </a:xfrm>
          <a:prstGeom prst="rect">
            <a:avLst/>
          </a:prstGeom>
        </p:spPr>
      </p:pic>
      <p:pic>
        <p:nvPicPr>
          <p:cNvPr id="3" name="Picture 2">
            <a:extLst>
              <a:ext uri="{FF2B5EF4-FFF2-40B4-BE49-F238E27FC236}">
                <a16:creationId xmlns:a16="http://schemas.microsoft.com/office/drawing/2014/main" id="{F9B1B6C4-4D36-45D2-AFA2-899CD4FF4CD5}"/>
              </a:ext>
            </a:extLst>
          </p:cNvPr>
          <p:cNvPicPr>
            <a:picLocks noChangeAspect="1"/>
          </p:cNvPicPr>
          <p:nvPr/>
        </p:nvPicPr>
        <p:blipFill rotWithShape="1">
          <a:blip r:embed="rId4">
            <a:extLst>
              <a:ext uri="{28A0092B-C50C-407E-A947-70E740481C1C}">
                <a14:useLocalDpi xmlns:a14="http://schemas.microsoft.com/office/drawing/2010/main" val="0"/>
              </a:ext>
            </a:extLst>
          </a:blip>
          <a:srcRect t="8907" r="8405"/>
          <a:stretch/>
        </p:blipFill>
        <p:spPr>
          <a:xfrm>
            <a:off x="4061572" y="1959846"/>
            <a:ext cx="4365303" cy="2359067"/>
          </a:xfrm>
          <a:prstGeom prst="rect">
            <a:avLst/>
          </a:prstGeom>
        </p:spPr>
      </p:pic>
      <p:sp>
        <p:nvSpPr>
          <p:cNvPr id="7" name="TextBox 6">
            <a:extLst>
              <a:ext uri="{FF2B5EF4-FFF2-40B4-BE49-F238E27FC236}">
                <a16:creationId xmlns:a16="http://schemas.microsoft.com/office/drawing/2014/main" id="{7C2F0165-BE2D-3DF2-742A-7AE7052EF7E4}"/>
              </a:ext>
            </a:extLst>
          </p:cNvPr>
          <p:cNvSpPr txBox="1"/>
          <p:nvPr/>
        </p:nvSpPr>
        <p:spPr>
          <a:xfrm>
            <a:off x="921695" y="1759074"/>
            <a:ext cx="2002808" cy="307777"/>
          </a:xfrm>
          <a:prstGeom prst="rect">
            <a:avLst/>
          </a:prstGeom>
          <a:noFill/>
        </p:spPr>
        <p:txBody>
          <a:bodyPr wrap="square">
            <a:spAutoFit/>
          </a:bodyPr>
          <a:lstStyle/>
          <a:p>
            <a:r>
              <a:rPr lang="en-US" sz="1400" b="1" u="sng" dirty="0">
                <a:solidFill>
                  <a:schemeClr val="tx1"/>
                </a:solidFill>
                <a:latin typeface="Lucida Fax" panose="02060602050505020204" pitchFamily="18" charset="0"/>
              </a:rPr>
              <a:t>Ordering Patterns</a:t>
            </a:r>
            <a:endParaRPr lang="en-CA" sz="1400" b="1" u="sng" dirty="0"/>
          </a:p>
        </p:txBody>
      </p:sp>
      <p:sp>
        <p:nvSpPr>
          <p:cNvPr id="13" name="TextBox 12">
            <a:extLst>
              <a:ext uri="{FF2B5EF4-FFF2-40B4-BE49-F238E27FC236}">
                <a16:creationId xmlns:a16="http://schemas.microsoft.com/office/drawing/2014/main" id="{091ADE6D-4D18-1E0F-CB2F-85FDE179F1E3}"/>
              </a:ext>
            </a:extLst>
          </p:cNvPr>
          <p:cNvSpPr txBox="1"/>
          <p:nvPr/>
        </p:nvSpPr>
        <p:spPr>
          <a:xfrm>
            <a:off x="5171745" y="1739098"/>
            <a:ext cx="2132544" cy="307777"/>
          </a:xfrm>
          <a:prstGeom prst="rect">
            <a:avLst/>
          </a:prstGeom>
          <a:noFill/>
        </p:spPr>
        <p:txBody>
          <a:bodyPr wrap="square">
            <a:spAutoFit/>
          </a:bodyPr>
          <a:lstStyle/>
          <a:p>
            <a:r>
              <a:rPr lang="en-US" sz="1400" b="1" u="sng" dirty="0">
                <a:solidFill>
                  <a:schemeClr val="tx1"/>
                </a:solidFill>
                <a:latin typeface="Lucida Fax" panose="02060602050505020204" pitchFamily="18" charset="0"/>
              </a:rPr>
              <a:t>Customer Profiles</a:t>
            </a:r>
            <a:endParaRPr lang="en-CA" sz="1400" b="1" u="sng" dirty="0"/>
          </a:p>
        </p:txBody>
      </p:sp>
      <p:sp>
        <p:nvSpPr>
          <p:cNvPr id="16" name="TextBox 15">
            <a:extLst>
              <a:ext uri="{FF2B5EF4-FFF2-40B4-BE49-F238E27FC236}">
                <a16:creationId xmlns:a16="http://schemas.microsoft.com/office/drawing/2014/main" id="{5E5C56C6-97EE-D8D3-9785-E4E260C07EF8}"/>
              </a:ext>
            </a:extLst>
          </p:cNvPr>
          <p:cNvSpPr txBox="1"/>
          <p:nvPr/>
        </p:nvSpPr>
        <p:spPr>
          <a:xfrm>
            <a:off x="8853706" y="1718342"/>
            <a:ext cx="2209219" cy="307777"/>
          </a:xfrm>
          <a:prstGeom prst="rect">
            <a:avLst/>
          </a:prstGeom>
          <a:noFill/>
        </p:spPr>
        <p:txBody>
          <a:bodyPr wrap="square">
            <a:spAutoFit/>
          </a:bodyPr>
          <a:lstStyle/>
          <a:p>
            <a:r>
              <a:rPr lang="en-US" sz="1400" b="1" u="sng" dirty="0">
                <a:solidFill>
                  <a:schemeClr val="tx1"/>
                </a:solidFill>
                <a:latin typeface="Lucida Fax" panose="02060602050505020204" pitchFamily="18" charset="0"/>
              </a:rPr>
              <a:t>Sales Distribution</a:t>
            </a:r>
            <a:endParaRPr lang="en-CA" sz="1400" b="1" u="sng" dirty="0"/>
          </a:p>
        </p:txBody>
      </p:sp>
      <p:pic>
        <p:nvPicPr>
          <p:cNvPr id="17" name="Picture 16">
            <a:extLst>
              <a:ext uri="{FF2B5EF4-FFF2-40B4-BE49-F238E27FC236}">
                <a16:creationId xmlns:a16="http://schemas.microsoft.com/office/drawing/2014/main" id="{0B27FDDA-528F-4DE2-8EB9-7141CE89FA53}"/>
              </a:ext>
            </a:extLst>
          </p:cNvPr>
          <p:cNvPicPr>
            <a:picLocks noChangeAspect="1"/>
          </p:cNvPicPr>
          <p:nvPr/>
        </p:nvPicPr>
        <p:blipFill rotWithShape="1">
          <a:blip r:embed="rId5">
            <a:extLst>
              <a:ext uri="{28A0092B-C50C-407E-A947-70E740481C1C}">
                <a14:useLocalDpi xmlns:a14="http://schemas.microsoft.com/office/drawing/2010/main" val="0"/>
              </a:ext>
            </a:extLst>
          </a:blip>
          <a:srcRect t="11957"/>
          <a:stretch/>
        </p:blipFill>
        <p:spPr>
          <a:xfrm>
            <a:off x="8420669" y="2071512"/>
            <a:ext cx="3530319" cy="2328377"/>
          </a:xfrm>
          <a:prstGeom prst="rect">
            <a:avLst/>
          </a:prstGeom>
        </p:spPr>
      </p:pic>
      <p:pic>
        <p:nvPicPr>
          <p:cNvPr id="18" name="Picture 17">
            <a:extLst>
              <a:ext uri="{FF2B5EF4-FFF2-40B4-BE49-F238E27FC236}">
                <a16:creationId xmlns:a16="http://schemas.microsoft.com/office/drawing/2014/main" id="{C7314896-9E5B-4809-BF01-FAB8B49B84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12" y="4514576"/>
            <a:ext cx="8265314" cy="2351245"/>
          </a:xfrm>
          <a:prstGeom prst="rect">
            <a:avLst/>
          </a:prstGeom>
        </p:spPr>
      </p:pic>
      <p:pic>
        <p:nvPicPr>
          <p:cNvPr id="21" name="Picture 20">
            <a:extLst>
              <a:ext uri="{FF2B5EF4-FFF2-40B4-BE49-F238E27FC236}">
                <a16:creationId xmlns:a16="http://schemas.microsoft.com/office/drawing/2014/main" id="{703E9C34-3B7B-4B5C-B705-6C973D024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0669" y="4445283"/>
            <a:ext cx="3530319" cy="2222218"/>
          </a:xfrm>
          <a:prstGeom prst="rect">
            <a:avLst/>
          </a:prstGeom>
        </p:spPr>
      </p:pic>
    </p:spTree>
    <p:extLst>
      <p:ext uri="{BB962C8B-B14F-4D97-AF65-F5344CB8AC3E}">
        <p14:creationId xmlns:p14="http://schemas.microsoft.com/office/powerpoint/2010/main" val="3211355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727713" y="3206551"/>
            <a:ext cx="3473902" cy="307777"/>
          </a:xfrm>
          <a:prstGeom prst="rect">
            <a:avLst/>
          </a:prstGeom>
        </p:spPr>
        <p:txBody>
          <a:bodyPr wrap="square" lIns="0" tIns="0" rIns="0" bIns="0" anchor="t">
            <a:spAutoFit/>
          </a:bodyPr>
          <a:lstStyle/>
          <a:p>
            <a:pPr algn="ctr"/>
            <a:r>
              <a:rPr lang="en-CA" sz="2000" b="1" dirty="0">
                <a:latin typeface="Lucida Fax" panose="02060602050505020204" pitchFamily="18" charset="0"/>
              </a:rPr>
              <a:t>Marketing and Sales</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277578" y="3237569"/>
            <a:ext cx="3392553" cy="307777"/>
          </a:xfrm>
          <a:prstGeom prst="rect">
            <a:avLst/>
          </a:prstGeom>
        </p:spPr>
        <p:txBody>
          <a:bodyPr wrap="square" lIns="0" tIns="0" rIns="0" bIns="0" anchor="t">
            <a:spAutoFit/>
          </a:bodyPr>
          <a:lstStyle/>
          <a:p>
            <a:pPr algn="ctr"/>
            <a:r>
              <a:rPr lang="en-CA" sz="2000" b="1" dirty="0">
                <a:latin typeface="Lucida Fax" panose="02060602050505020204" pitchFamily="18" charset="0"/>
              </a:rPr>
              <a:t>Customer Profiles</a:t>
            </a:r>
            <a:endParaRPr lang="en-US" sz="2000" b="1"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386013" y="3261774"/>
            <a:ext cx="2743195" cy="307777"/>
          </a:xfrm>
          <a:prstGeom prst="rect">
            <a:avLst/>
          </a:prstGeom>
        </p:spPr>
        <p:txBody>
          <a:bodyPr wrap="square" lIns="0" tIns="0" rIns="0" bIns="0" anchor="t">
            <a:spAutoFit/>
          </a:bodyPr>
          <a:lstStyle/>
          <a:p>
            <a:pPr algn="ctr"/>
            <a:r>
              <a:rPr lang="en-CA" sz="2000" b="1" dirty="0">
                <a:latin typeface="Lucida Fax" panose="02060602050505020204" pitchFamily="18" charset="0"/>
              </a:rPr>
              <a:t>Further Analysis</a:t>
            </a:r>
            <a:endParaRPr lang="en-US" sz="2000" b="1" dirty="0">
              <a:latin typeface="Lucida Fax" panose="02060602050505020204" pitchFamily="18"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22</a:t>
            </a:fld>
            <a:endParaRPr lang="en-US" dirty="0"/>
          </a:p>
        </p:txBody>
      </p:sp>
      <p:sp>
        <p:nvSpPr>
          <p:cNvPr id="5" name="TextBox 4">
            <a:extLst>
              <a:ext uri="{FF2B5EF4-FFF2-40B4-BE49-F238E27FC236}">
                <a16:creationId xmlns:a16="http://schemas.microsoft.com/office/drawing/2014/main" id="{1BBB71FF-DCB2-8542-524D-BC89E60A3799}"/>
              </a:ext>
            </a:extLst>
          </p:cNvPr>
          <p:cNvSpPr txBox="1"/>
          <p:nvPr/>
        </p:nvSpPr>
        <p:spPr>
          <a:xfrm>
            <a:off x="618023" y="1248033"/>
            <a:ext cx="1920460" cy="1225913"/>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1. Busiest ordering days are Saturday and Sunday. Busiest hours are between 9AM-4PM. </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23C49CA-5B40-DCFF-9873-A076374D6057}"/>
              </a:ext>
            </a:extLst>
          </p:cNvPr>
          <p:cNvSpPr txBox="1"/>
          <p:nvPr/>
        </p:nvSpPr>
        <p:spPr>
          <a:xfrm>
            <a:off x="2618657" y="1286952"/>
            <a:ext cx="1778421" cy="995401"/>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2. People tend to order more expensive items before 6-7 AM</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C582A6D-7B06-5275-8F85-16246688AC68}"/>
              </a:ext>
            </a:extLst>
          </p:cNvPr>
          <p:cNvSpPr txBox="1"/>
          <p:nvPr/>
        </p:nvSpPr>
        <p:spPr>
          <a:xfrm>
            <a:off x="4620083" y="1286952"/>
            <a:ext cx="2055961" cy="1169551"/>
          </a:xfrm>
          <a:prstGeom prst="rect">
            <a:avLst/>
          </a:prstGeom>
          <a:noFill/>
        </p:spPr>
        <p:txBody>
          <a:bodyPr wrap="square">
            <a:spAutoFit/>
          </a:bodyPr>
          <a:lstStyle/>
          <a:p>
            <a:pPr algn="just"/>
            <a:r>
              <a:rPr lang="en-US" sz="1400" dirty="0">
                <a:latin typeface="Lucida Fax" panose="02060602050505020204" pitchFamily="18" charset="0"/>
              </a:rPr>
              <a:t>3. The majority of the products people order are low-range (&lt;5 USD) &amp; mid-range (5-10 USD).</a:t>
            </a:r>
            <a:endParaRPr lang="en-CA" sz="1400" dirty="0">
              <a:latin typeface="Lucida Fax" panose="02060602050505020204" pitchFamily="18" charset="0"/>
            </a:endParaRPr>
          </a:p>
        </p:txBody>
      </p:sp>
      <p:sp>
        <p:nvSpPr>
          <p:cNvPr id="21" name="TextBox 20">
            <a:extLst>
              <a:ext uri="{FF2B5EF4-FFF2-40B4-BE49-F238E27FC236}">
                <a16:creationId xmlns:a16="http://schemas.microsoft.com/office/drawing/2014/main" id="{69937D16-2835-CE6E-0BBE-D788E841E27C}"/>
              </a:ext>
            </a:extLst>
          </p:cNvPr>
          <p:cNvSpPr txBox="1"/>
          <p:nvPr/>
        </p:nvSpPr>
        <p:spPr>
          <a:xfrm>
            <a:off x="2920842" y="874167"/>
            <a:ext cx="6106026" cy="400110"/>
          </a:xfrm>
          <a:prstGeom prst="rect">
            <a:avLst/>
          </a:prstGeom>
          <a:noFill/>
        </p:spPr>
        <p:txBody>
          <a:bodyPr wrap="square">
            <a:spAutoFit/>
          </a:bodyPr>
          <a:lstStyle/>
          <a:p>
            <a:pPr algn="ctr"/>
            <a:r>
              <a:rPr lang="en-CA" sz="2000" b="1" i="1" dirty="0">
                <a:latin typeface="Lucida Fax" panose="02060602050505020204" pitchFamily="18" charset="0"/>
              </a:rPr>
              <a:t>KEY LEARNINGS</a:t>
            </a:r>
            <a:endParaRPr lang="en-US" sz="2000" b="1" i="1" dirty="0">
              <a:solidFill>
                <a:schemeClr val="accent3">
                  <a:lumMod val="75000"/>
                </a:schemeClr>
              </a:solidFill>
              <a:latin typeface="Lucida Fax" panose="02060602050505020204" pitchFamily="18" charset="0"/>
              <a:cs typeface="Segoe UI" panose="020B0502040204020203" pitchFamily="34" charset="0"/>
            </a:endParaRPr>
          </a:p>
        </p:txBody>
      </p:sp>
      <p:sp>
        <p:nvSpPr>
          <p:cNvPr id="23" name="TextBox 22">
            <a:extLst>
              <a:ext uri="{FF2B5EF4-FFF2-40B4-BE49-F238E27FC236}">
                <a16:creationId xmlns:a16="http://schemas.microsoft.com/office/drawing/2014/main" id="{9BFAA97C-272A-56B5-812E-86E126E9FC51}"/>
              </a:ext>
            </a:extLst>
          </p:cNvPr>
          <p:cNvSpPr txBox="1"/>
          <p:nvPr/>
        </p:nvSpPr>
        <p:spPr>
          <a:xfrm>
            <a:off x="9042707" y="1215159"/>
            <a:ext cx="2559594" cy="1384995"/>
          </a:xfrm>
          <a:prstGeom prst="rect">
            <a:avLst/>
          </a:prstGeom>
          <a:noFill/>
        </p:spPr>
        <p:txBody>
          <a:bodyPr wrap="square">
            <a:spAutoFit/>
          </a:bodyPr>
          <a:lstStyle/>
          <a:p>
            <a:pPr algn="just"/>
            <a:r>
              <a:rPr lang="en-US" sz="1400" dirty="0">
                <a:latin typeface="Lucida Fax" panose="02060602050505020204" pitchFamily="18" charset="0"/>
              </a:rPr>
              <a:t>5. The most significant variation in shopping behavior among customer groups relates to income, particularly in the average price of orders. </a:t>
            </a:r>
            <a:endParaRPr lang="en-CA" sz="1400" b="1" i="1" dirty="0">
              <a:latin typeface="Lucida Fax" panose="02060602050505020204" pitchFamily="18" charset="0"/>
            </a:endParaRPr>
          </a:p>
        </p:txBody>
      </p:sp>
      <p:sp>
        <p:nvSpPr>
          <p:cNvPr id="25" name="TextBox 24">
            <a:extLst>
              <a:ext uri="{FF2B5EF4-FFF2-40B4-BE49-F238E27FC236}">
                <a16:creationId xmlns:a16="http://schemas.microsoft.com/office/drawing/2014/main" id="{6A86C83B-7A8F-CEF5-18B9-FA766E084F17}"/>
              </a:ext>
            </a:extLst>
          </p:cNvPr>
          <p:cNvSpPr txBox="1"/>
          <p:nvPr/>
        </p:nvSpPr>
        <p:spPr>
          <a:xfrm>
            <a:off x="824733" y="3566340"/>
            <a:ext cx="3506331" cy="2250552"/>
          </a:xfrm>
          <a:prstGeom prst="rect">
            <a:avLst/>
          </a:prstGeom>
          <a:noFill/>
        </p:spPr>
        <p:txBody>
          <a:bodyPr wrap="square">
            <a:spAutoFit/>
          </a:bodyPr>
          <a:lstStyle/>
          <a:p>
            <a:pPr algn="just">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Target ads during lower order volumes in the early evening on weekdays to capitalize on increased social media usage. Focus on promoting high-end products early in the morning and late at night, using time-limited offers to create a sense of urgency.</a:t>
            </a:r>
          </a:p>
          <a:p>
            <a:pPr algn="just">
              <a:lnSpc>
                <a:spcPct val="107000"/>
              </a:lnSpc>
              <a:spcAft>
                <a:spcPts val="800"/>
              </a:spcAft>
            </a:pPr>
            <a:r>
              <a:rPr lang="en-CA" sz="1400" kern="100" dirty="0">
                <a:effectLst/>
                <a:latin typeface="Lucida Fax" panose="02060602050505020204" pitchFamily="18" charset="0"/>
                <a:ea typeface="Calibri" panose="020F0502020204030204" pitchFamily="34" charset="0"/>
                <a:cs typeface="Times New Roman" panose="02020603050405020304" pitchFamily="18" charset="0"/>
              </a:rPr>
              <a:t> </a:t>
            </a:r>
          </a:p>
        </p:txBody>
      </p:sp>
      <p:sp>
        <p:nvSpPr>
          <p:cNvPr id="27" name="TextBox 26">
            <a:extLst>
              <a:ext uri="{FF2B5EF4-FFF2-40B4-BE49-F238E27FC236}">
                <a16:creationId xmlns:a16="http://schemas.microsoft.com/office/drawing/2014/main" id="{617FE09E-B89C-0CB7-346D-E17998435834}"/>
              </a:ext>
            </a:extLst>
          </p:cNvPr>
          <p:cNvSpPr txBox="1"/>
          <p:nvPr/>
        </p:nvSpPr>
        <p:spPr>
          <a:xfrm>
            <a:off x="4397077" y="3587314"/>
            <a:ext cx="3700175" cy="2031325"/>
          </a:xfrm>
          <a:prstGeom prst="rect">
            <a:avLst/>
          </a:prstGeom>
          <a:noFill/>
        </p:spPr>
        <p:txBody>
          <a:bodyPr wrap="square">
            <a:spAutoFit/>
          </a:bodyPr>
          <a:lstStyle/>
          <a:p>
            <a:pPr algn="just"/>
            <a:r>
              <a:rPr lang="en-US" sz="1400" dirty="0">
                <a:latin typeface="Lucida Fax" panose="02060602050505020204" pitchFamily="18" charset="0"/>
              </a:rPr>
              <a:t>Utilize loyalty data to tailor campaigns, particularly promoting premium products to high-income customers like Gen X and Baby Boomers. Implement referral programs that reward loyal customers for bringing in new shoppers, focusing on bulk purchase promotions for families. </a:t>
            </a:r>
          </a:p>
        </p:txBody>
      </p:sp>
      <p:sp>
        <p:nvSpPr>
          <p:cNvPr id="29" name="TextBox 28">
            <a:extLst>
              <a:ext uri="{FF2B5EF4-FFF2-40B4-BE49-F238E27FC236}">
                <a16:creationId xmlns:a16="http://schemas.microsoft.com/office/drawing/2014/main" id="{58E2C5FC-E1D3-0F65-E78C-DD1AD17EDED0}"/>
              </a:ext>
            </a:extLst>
          </p:cNvPr>
          <p:cNvSpPr txBox="1"/>
          <p:nvPr/>
        </p:nvSpPr>
        <p:spPr>
          <a:xfrm>
            <a:off x="8340025" y="3578134"/>
            <a:ext cx="3549962" cy="2031325"/>
          </a:xfrm>
          <a:prstGeom prst="rect">
            <a:avLst/>
          </a:prstGeom>
          <a:noFill/>
        </p:spPr>
        <p:txBody>
          <a:bodyPr wrap="square">
            <a:spAutoFit/>
          </a:bodyPr>
          <a:lstStyle/>
          <a:p>
            <a:pPr algn="just"/>
            <a:r>
              <a:rPr lang="en-US" sz="1400" dirty="0">
                <a:latin typeface="Lucida Fax" panose="02060602050505020204" pitchFamily="18" charset="0"/>
              </a:rPr>
              <a:t>Explore variations in the busiest shopping hours and days, and analyze purchasing trends for different product types during specific times. Examine underperforming high-range products to understand customer purchasing behaviors and preferences better. </a:t>
            </a:r>
          </a:p>
        </p:txBody>
      </p:sp>
      <p:sp>
        <p:nvSpPr>
          <p:cNvPr id="3" name="TextBox 2">
            <a:extLst>
              <a:ext uri="{FF2B5EF4-FFF2-40B4-BE49-F238E27FC236}">
                <a16:creationId xmlns:a16="http://schemas.microsoft.com/office/drawing/2014/main" id="{20F6708F-6F1F-E818-25A8-81B9FF6EBF39}"/>
              </a:ext>
            </a:extLst>
          </p:cNvPr>
          <p:cNvSpPr txBox="1"/>
          <p:nvPr/>
        </p:nvSpPr>
        <p:spPr>
          <a:xfrm>
            <a:off x="4440800" y="5695669"/>
            <a:ext cx="3038969" cy="369332"/>
          </a:xfrm>
          <a:prstGeom prst="rect">
            <a:avLst/>
          </a:prstGeom>
          <a:noFill/>
        </p:spPr>
        <p:txBody>
          <a:bodyPr wrap="square">
            <a:spAutoFit/>
          </a:bodyPr>
          <a:lstStyle/>
          <a:p>
            <a:r>
              <a:rPr lang="en-CA" sz="1800" b="1" i="1" dirty="0">
                <a:latin typeface="Lucida Fax" panose="02060602050505020204" pitchFamily="18" charset="0"/>
              </a:rPr>
              <a:t>LINKS &amp; DELIVERABLES</a:t>
            </a:r>
          </a:p>
        </p:txBody>
      </p:sp>
      <p:sp>
        <p:nvSpPr>
          <p:cNvPr id="7" name="TextBox 6">
            <a:extLst>
              <a:ext uri="{FF2B5EF4-FFF2-40B4-BE49-F238E27FC236}">
                <a16:creationId xmlns:a16="http://schemas.microsoft.com/office/drawing/2014/main" id="{3CDFEE44-712B-0628-8302-1AA1D4AD886B}"/>
              </a:ext>
            </a:extLst>
          </p:cNvPr>
          <p:cNvSpPr txBox="1"/>
          <p:nvPr/>
        </p:nvSpPr>
        <p:spPr>
          <a:xfrm>
            <a:off x="6858814" y="1248541"/>
            <a:ext cx="2112800" cy="1384995"/>
          </a:xfrm>
          <a:prstGeom prst="rect">
            <a:avLst/>
          </a:prstGeom>
          <a:noFill/>
        </p:spPr>
        <p:txBody>
          <a:bodyPr wrap="square">
            <a:spAutoFit/>
          </a:bodyPr>
          <a:lstStyle/>
          <a:p>
            <a:pPr algn="just"/>
            <a:r>
              <a:rPr lang="en-US" sz="1400" dirty="0">
                <a:latin typeface="Lucida Fax" panose="02060602050505020204" pitchFamily="18" charset="0"/>
              </a:rPr>
              <a:t>4. Most popular products are fresh food products (produce, meat and sea food, dairy and eggs, deli, bakery).</a:t>
            </a:r>
            <a:endParaRPr lang="en-CA" sz="1400" dirty="0">
              <a:latin typeface="Lucida Fax" panose="02060602050505020204" pitchFamily="18" charset="0"/>
            </a:endParaRPr>
          </a:p>
        </p:txBody>
      </p:sp>
      <p:sp>
        <p:nvSpPr>
          <p:cNvPr id="12" name="TextBox 11">
            <a:extLst>
              <a:ext uri="{FF2B5EF4-FFF2-40B4-BE49-F238E27FC236}">
                <a16:creationId xmlns:a16="http://schemas.microsoft.com/office/drawing/2014/main" id="{FAAC25C8-FD58-F730-A8B1-9128D3A95762}"/>
              </a:ext>
            </a:extLst>
          </p:cNvPr>
          <p:cNvSpPr txBox="1"/>
          <p:nvPr/>
        </p:nvSpPr>
        <p:spPr>
          <a:xfrm>
            <a:off x="4007634" y="2754429"/>
            <a:ext cx="6107372" cy="400110"/>
          </a:xfrm>
          <a:prstGeom prst="rect">
            <a:avLst/>
          </a:prstGeom>
          <a:noFill/>
        </p:spPr>
        <p:txBody>
          <a:bodyPr wrap="square">
            <a:spAutoFit/>
          </a:bodyPr>
          <a:lstStyle/>
          <a:p>
            <a:r>
              <a:rPr lang="en-CA" sz="2000" b="1" i="1" dirty="0">
                <a:latin typeface="Lucida Fax" panose="02060602050505020204" pitchFamily="18" charset="0"/>
              </a:rPr>
              <a:t>RECOMMENDATIONS</a:t>
            </a:r>
          </a:p>
        </p:txBody>
      </p:sp>
      <p:sp>
        <p:nvSpPr>
          <p:cNvPr id="13" name="TextBox 12">
            <a:extLst>
              <a:ext uri="{FF2B5EF4-FFF2-40B4-BE49-F238E27FC236}">
                <a16:creationId xmlns:a16="http://schemas.microsoft.com/office/drawing/2014/main" id="{50C90557-C5D6-044F-8A44-C260D8A925B3}"/>
              </a:ext>
            </a:extLst>
          </p:cNvPr>
          <p:cNvSpPr txBox="1"/>
          <p:nvPr/>
        </p:nvSpPr>
        <p:spPr>
          <a:xfrm>
            <a:off x="3233538" y="6097502"/>
            <a:ext cx="2414525" cy="369332"/>
          </a:xfrm>
          <a:prstGeom prst="rect">
            <a:avLst/>
          </a:prstGeom>
          <a:noFill/>
        </p:spPr>
        <p:txBody>
          <a:bodyPr wrap="square">
            <a:spAutoFit/>
          </a:bodyPr>
          <a:lstStyle/>
          <a:p>
            <a:r>
              <a:rPr lang="en-US" sz="1800" dirty="0">
                <a:latin typeface="Lucida Fax" panose="02060602050505020204" pitchFamily="18" charset="0"/>
                <a:hlinkClick r:id="rId3"/>
              </a:rPr>
              <a:t>GitHub Repository</a:t>
            </a:r>
            <a:endParaRPr lang="en-CA" dirty="0"/>
          </a:p>
        </p:txBody>
      </p:sp>
      <p:sp>
        <p:nvSpPr>
          <p:cNvPr id="20" name="TextBox 19">
            <a:extLst>
              <a:ext uri="{FF2B5EF4-FFF2-40B4-BE49-F238E27FC236}">
                <a16:creationId xmlns:a16="http://schemas.microsoft.com/office/drawing/2014/main" id="{242C49DD-63E7-3F64-D107-44508EC50A1B}"/>
              </a:ext>
            </a:extLst>
          </p:cNvPr>
          <p:cNvSpPr txBox="1"/>
          <p:nvPr/>
        </p:nvSpPr>
        <p:spPr>
          <a:xfrm>
            <a:off x="6469170" y="6137714"/>
            <a:ext cx="1801726" cy="369332"/>
          </a:xfrm>
          <a:prstGeom prst="rect">
            <a:avLst/>
          </a:prstGeom>
          <a:noFill/>
        </p:spPr>
        <p:txBody>
          <a:bodyPr wrap="square">
            <a:spAutoFit/>
          </a:bodyPr>
          <a:lstStyle/>
          <a:p>
            <a:r>
              <a:rPr lang="en-US" sz="1800" dirty="0">
                <a:latin typeface="Lucida Fax" panose="02060602050505020204" pitchFamily="18" charset="0"/>
                <a:hlinkClick r:id="rId4"/>
              </a:rPr>
              <a:t>Final Report</a:t>
            </a:r>
            <a:endParaRPr lang="en-CA" dirty="0"/>
          </a:p>
        </p:txBody>
      </p:sp>
    </p:spTree>
    <p:extLst>
      <p:ext uri="{BB962C8B-B14F-4D97-AF65-F5344CB8AC3E}">
        <p14:creationId xmlns:p14="http://schemas.microsoft.com/office/powerpoint/2010/main" val="1755664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23</a:t>
            </a:fld>
            <a:endParaRPr lang="en-US" dirty="0"/>
          </a:p>
        </p:txBody>
      </p:sp>
      <p:sp>
        <p:nvSpPr>
          <p:cNvPr id="4" name="TextBox 3">
            <a:extLst>
              <a:ext uri="{FF2B5EF4-FFF2-40B4-BE49-F238E27FC236}">
                <a16:creationId xmlns:a16="http://schemas.microsoft.com/office/drawing/2014/main" id="{55F4659D-9321-F56A-D598-CA7579A109D4}"/>
              </a:ext>
            </a:extLst>
          </p:cNvPr>
          <p:cNvSpPr txBox="1"/>
          <p:nvPr/>
        </p:nvSpPr>
        <p:spPr>
          <a:xfrm>
            <a:off x="1375998" y="4850154"/>
            <a:ext cx="10248075" cy="1323439"/>
          </a:xfrm>
          <a:prstGeom prst="rect">
            <a:avLst/>
          </a:prstGeom>
          <a:noFill/>
        </p:spPr>
        <p:txBody>
          <a:bodyPr wrap="square">
            <a:spAutoFit/>
          </a:bodyPr>
          <a:lstStyle/>
          <a:p>
            <a:r>
              <a:rPr lang="en-CA" sz="4000" b="1" u="sng" dirty="0">
                <a:latin typeface="Lucida Fax" panose="02060602050505020204" pitchFamily="18" charset="0"/>
              </a:rPr>
              <a:t>Global Bank</a:t>
            </a:r>
          </a:p>
          <a:p>
            <a:r>
              <a:rPr lang="en-CA" sz="4000" dirty="0"/>
              <a:t>ANTI-MONEY LAUNDERING PROJECT</a:t>
            </a:r>
            <a:endParaRPr lang="en-CA" sz="4000" b="1" u="sng" dirty="0">
              <a:latin typeface="Lucida Fax" panose="02060602050505020204" pitchFamily="18" charset="0"/>
            </a:endParaRPr>
          </a:p>
        </p:txBody>
      </p:sp>
      <p:pic>
        <p:nvPicPr>
          <p:cNvPr id="6" name="Picture 5">
            <a:extLst>
              <a:ext uri="{FF2B5EF4-FFF2-40B4-BE49-F238E27FC236}">
                <a16:creationId xmlns:a16="http://schemas.microsoft.com/office/drawing/2014/main" id="{3A32B965-5504-862E-CF99-875B49383A4F}"/>
              </a:ext>
            </a:extLst>
          </p:cNvPr>
          <p:cNvPicPr>
            <a:picLocks noChangeAspect="1"/>
          </p:cNvPicPr>
          <p:nvPr/>
        </p:nvPicPr>
        <p:blipFill>
          <a:blip r:embed="rId2"/>
          <a:stretch>
            <a:fillRect/>
          </a:stretch>
        </p:blipFill>
        <p:spPr>
          <a:xfrm>
            <a:off x="3962651" y="1384181"/>
            <a:ext cx="3857625" cy="3276600"/>
          </a:xfrm>
          <a:prstGeom prst="rect">
            <a:avLst/>
          </a:prstGeom>
        </p:spPr>
      </p:pic>
    </p:spTree>
    <p:extLst>
      <p:ext uri="{BB962C8B-B14F-4D97-AF65-F5344CB8AC3E}">
        <p14:creationId xmlns:p14="http://schemas.microsoft.com/office/powerpoint/2010/main" val="113248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74016" y="845166"/>
            <a:ext cx="10179234" cy="3832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dirty="0">
              <a:solidFill>
                <a:schemeClr val="tx1"/>
              </a:solidFill>
              <a:latin typeface="Lucida Fax" panose="02060602050505020204" pitchFamily="18" charset="0"/>
            </a:endParaRPr>
          </a:p>
          <a:p>
            <a:r>
              <a:rPr lang="en-US" sz="1400" dirty="0">
                <a:solidFill>
                  <a:schemeClr val="tx1"/>
                </a:solidFill>
                <a:latin typeface="Lucida Fax" panose="02060602050505020204" pitchFamily="18" charset="0"/>
              </a:rPr>
              <a:t>Pig E. Bank is a global bank dedicated to providing exceptional financial services. </a:t>
            </a:r>
          </a:p>
          <a:p>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Objective</a:t>
            </a:r>
            <a:r>
              <a:rPr lang="en-US" sz="1400" dirty="0">
                <a:solidFill>
                  <a:schemeClr val="tx1"/>
                </a:solidFill>
                <a:latin typeface="Lucida Fax" panose="02060602050505020204" pitchFamily="18" charset="0"/>
              </a:rPr>
              <a:t> The aim of this project was to perform an in-depth analysis of customer satisfaction data at Pig E. Bank. This analysis targeted the identification of factors leading to customer attrition with the ultimate goal of developing robust strategies to improve customer retention. </a:t>
            </a:r>
          </a:p>
          <a:p>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Key Steps:</a:t>
            </a:r>
            <a:endParaRPr lang="en-CA" sz="1400" dirty="0">
              <a:solidFill>
                <a:schemeClr val="tx1"/>
              </a:solidFill>
              <a:latin typeface="Lucida Fax" panose="02060602050505020204" pitchFamily="18" charset="0"/>
            </a:endParaRPr>
          </a:p>
          <a:p>
            <a:pPr>
              <a:buFont typeface="Arial" panose="020B0604020202020204" pitchFamily="34" charset="0"/>
              <a:buChar char="•"/>
            </a:pPr>
            <a:r>
              <a:rPr lang="en-CA" sz="1400" b="1" dirty="0">
                <a:solidFill>
                  <a:schemeClr val="tx1"/>
                </a:solidFill>
                <a:latin typeface="Lucida Fax" panose="02060602050505020204" pitchFamily="18" charset="0"/>
              </a:rPr>
              <a:t>Write Python Scripts:</a:t>
            </a:r>
            <a:r>
              <a:rPr lang="en-CA" sz="1400" dirty="0">
                <a:solidFill>
                  <a:schemeClr val="tx1"/>
                </a:solidFill>
                <a:latin typeface="Lucida Fax" panose="02060602050505020204" pitchFamily="18" charset="0"/>
              </a:rPr>
              <a:t> Developed Python scripts and documented the analysis using Jupyter Notebook.</a:t>
            </a:r>
          </a:p>
          <a:p>
            <a:pPr>
              <a:buFont typeface="Arial" panose="020B0604020202020204" pitchFamily="34" charset="0"/>
              <a:buChar char="•"/>
            </a:pPr>
            <a:r>
              <a:rPr lang="en-CA" sz="1400" b="1" dirty="0">
                <a:solidFill>
                  <a:schemeClr val="tx1"/>
                </a:solidFill>
                <a:latin typeface="Lucida Fax" panose="02060602050505020204" pitchFamily="18" charset="0"/>
              </a:rPr>
              <a:t>Import:</a:t>
            </a:r>
            <a:r>
              <a:rPr lang="en-CA" sz="1400" dirty="0">
                <a:solidFill>
                  <a:schemeClr val="tx1"/>
                </a:solidFill>
                <a:latin typeface="Lucida Fax" panose="02060602050505020204" pitchFamily="18" charset="0"/>
              </a:rPr>
              <a:t> Loaded datasets and necessary Python libraries.</a:t>
            </a:r>
          </a:p>
          <a:p>
            <a:pPr>
              <a:buFont typeface="Arial" panose="020B0604020202020204" pitchFamily="34" charset="0"/>
              <a:buChar char="•"/>
            </a:pPr>
            <a:r>
              <a:rPr lang="en-CA" sz="1400" b="1" dirty="0">
                <a:solidFill>
                  <a:schemeClr val="tx1"/>
                </a:solidFill>
                <a:latin typeface="Lucida Fax" panose="02060602050505020204" pitchFamily="18" charset="0"/>
              </a:rPr>
              <a:t>Data Cleaning and Wrangling:</a:t>
            </a:r>
            <a:r>
              <a:rPr lang="en-CA" sz="1400" dirty="0">
                <a:solidFill>
                  <a:schemeClr val="tx1"/>
                </a:solidFill>
                <a:latin typeface="Lucida Fax" panose="02060602050505020204" pitchFamily="18" charset="0"/>
              </a:rPr>
              <a:t> Used Pandas and NumPy for data cleaning, transformation, and preparation.</a:t>
            </a:r>
          </a:p>
          <a:p>
            <a:pPr>
              <a:buFont typeface="Arial" panose="020B0604020202020204" pitchFamily="34" charset="0"/>
              <a:buChar char="•"/>
            </a:pPr>
            <a:r>
              <a:rPr lang="en-CA" sz="1400" b="1" dirty="0">
                <a:solidFill>
                  <a:schemeClr val="tx1"/>
                </a:solidFill>
                <a:latin typeface="Lucida Fax" panose="02060602050505020204" pitchFamily="18" charset="0"/>
              </a:rPr>
              <a:t>Data Quality and Consistency:</a:t>
            </a:r>
            <a:r>
              <a:rPr lang="en-CA" sz="1400" dirty="0">
                <a:solidFill>
                  <a:schemeClr val="tx1"/>
                </a:solidFill>
                <a:latin typeface="Lucida Fax" panose="02060602050505020204" pitchFamily="18" charset="0"/>
              </a:rPr>
              <a:t> Conducted data quality checks, including frequency counts.</a:t>
            </a:r>
          </a:p>
          <a:p>
            <a:pPr>
              <a:buFont typeface="Arial" panose="020B0604020202020204" pitchFamily="34" charset="0"/>
              <a:buChar char="•"/>
            </a:pPr>
            <a:r>
              <a:rPr lang="en-CA" sz="1400" b="1" dirty="0">
                <a:solidFill>
                  <a:schemeClr val="tx1"/>
                </a:solidFill>
                <a:latin typeface="Lucida Fax" panose="02060602050505020204" pitchFamily="18" charset="0"/>
              </a:rPr>
              <a:t>Exploratory Data Analysis (EDA):</a:t>
            </a:r>
            <a:r>
              <a:rPr lang="en-CA" sz="1400" dirty="0">
                <a:solidFill>
                  <a:schemeClr val="tx1"/>
                </a:solidFill>
                <a:latin typeface="Lucida Fax" panose="02060602050505020204" pitchFamily="18" charset="0"/>
              </a:rPr>
              <a:t> Performed data manipulation, grouping, aggregation, and derived new variables.</a:t>
            </a:r>
          </a:p>
          <a:p>
            <a:pPr>
              <a:buFont typeface="Arial" panose="020B0604020202020204" pitchFamily="34" charset="0"/>
              <a:buChar char="•"/>
            </a:pPr>
            <a:r>
              <a:rPr lang="en-CA" sz="1400" b="1" dirty="0">
                <a:solidFill>
                  <a:schemeClr val="tx1"/>
                </a:solidFill>
                <a:latin typeface="Lucida Fax" panose="02060602050505020204" pitchFamily="18" charset="0"/>
              </a:rPr>
              <a:t>Visualization:</a:t>
            </a:r>
            <a:r>
              <a:rPr lang="en-CA" sz="1400" dirty="0">
                <a:solidFill>
                  <a:schemeClr val="tx1"/>
                </a:solidFill>
                <a:latin typeface="Lucida Fax" panose="02060602050505020204" pitchFamily="18" charset="0"/>
              </a:rPr>
              <a:t> Created graphs and visualizations using Matplotlib, Seaborn, and SciPy.</a:t>
            </a:r>
          </a:p>
          <a:p>
            <a:pPr>
              <a:buFont typeface="Arial" panose="020B0604020202020204" pitchFamily="34" charset="0"/>
              <a:buChar char="•"/>
            </a:pPr>
            <a:r>
              <a:rPr lang="en-CA" sz="1400" b="1" dirty="0">
                <a:solidFill>
                  <a:schemeClr val="tx1"/>
                </a:solidFill>
                <a:latin typeface="Lucida Fax" panose="02060602050505020204" pitchFamily="18" charset="0"/>
              </a:rPr>
              <a:t>Export:</a:t>
            </a:r>
            <a:r>
              <a:rPr lang="en-CA" sz="1400" dirty="0">
                <a:solidFill>
                  <a:schemeClr val="tx1"/>
                </a:solidFill>
                <a:latin typeface="Lucida Fax" panose="02060602050505020204" pitchFamily="18" charset="0"/>
              </a:rPr>
              <a:t> Exported datasets to XLSX files.</a:t>
            </a:r>
          </a:p>
          <a:p>
            <a:pPr algn="just"/>
            <a:endParaRPr lang="en-US" sz="1400" dirty="0">
              <a:solidFill>
                <a:schemeClr val="tx1"/>
              </a:solidFill>
              <a:latin typeface="Lucida Fax" panose="02060602050505020204" pitchFamily="18" charset="0"/>
            </a:endParaRPr>
          </a:p>
          <a:p>
            <a:pPr algn="just"/>
            <a:endParaRPr lang="en-US" sz="1600" dirty="0">
              <a:solidFill>
                <a:schemeClr val="tx1"/>
              </a:solidFill>
              <a:latin typeface="Lucida Fax" panose="02060602050505020204" pitchFamily="18" charset="0"/>
            </a:endParaRP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709095" y="522898"/>
            <a:ext cx="448290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Global Bank</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48759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7FA68D61-8BDC-4C14-9F0D-CF0C946CD30A}"/>
              </a:ext>
            </a:extLst>
          </p:cNvPr>
          <p:cNvSpPr/>
          <p:nvPr/>
        </p:nvSpPr>
        <p:spPr>
          <a:xfrm>
            <a:off x="4790369" y="5286284"/>
            <a:ext cx="2743195" cy="952312"/>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Jupyter</a:t>
            </a:r>
          </a:p>
          <a:p>
            <a:pPr>
              <a:lnSpc>
                <a:spcPts val="1900"/>
              </a:lnSpc>
            </a:pPr>
            <a:r>
              <a:rPr lang="en-CA" sz="1400" dirty="0">
                <a:latin typeface="Lucida Fax" panose="02060602050505020204" pitchFamily="18" charset="0"/>
              </a:rPr>
              <a:t>Python</a:t>
            </a:r>
          </a:p>
          <a:p>
            <a:pPr>
              <a:lnSpc>
                <a:spcPts val="1900"/>
              </a:lnSpc>
            </a:pPr>
            <a:r>
              <a:rPr lang="en-CA" sz="1400" dirty="0">
                <a:latin typeface="Lucida Fax" panose="02060602050505020204" pitchFamily="18" charset="0"/>
              </a:rPr>
              <a:t>Anaconda</a:t>
            </a:r>
          </a:p>
          <a:p>
            <a:pPr>
              <a:lnSpc>
                <a:spcPts val="1900"/>
              </a:lnSpc>
            </a:pPr>
            <a:r>
              <a:rPr lang="en-CA" sz="1400" dirty="0">
                <a:latin typeface="Lucida Fax" panose="02060602050505020204" pitchFamily="18" charset="0"/>
              </a:rPr>
              <a:t>Python Libraries</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2745993" y="5454663"/>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24</a:t>
            </a:fld>
            <a:endParaRPr lang="en-US" dirty="0"/>
          </a:p>
        </p:txBody>
      </p:sp>
    </p:spTree>
    <p:extLst>
      <p:ext uri="{BB962C8B-B14F-4D97-AF65-F5344CB8AC3E}">
        <p14:creationId xmlns:p14="http://schemas.microsoft.com/office/powerpoint/2010/main" val="208609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212239" y="522898"/>
            <a:ext cx="297976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Lucida Fax" panose="02060602050505020204" pitchFamily="18" charset="0"/>
              </a:rPr>
              <a:t>Global Bank</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98886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440434" y="1883551"/>
            <a:ext cx="4565189" cy="442044"/>
          </a:xfrm>
          <a:prstGeom prst="rect">
            <a:avLst/>
          </a:prstGeom>
        </p:spPr>
        <p:txBody>
          <a:bodyPr wrap="square" lIns="0" tIns="0" rIns="0" bIns="0" anchor="t">
            <a:spAutoFit/>
          </a:bodyPr>
          <a:lstStyle/>
          <a:p>
            <a:pPr algn="just">
              <a:lnSpc>
                <a:spcPct val="107000"/>
              </a:lnSpc>
              <a:spcAft>
                <a:spcPts val="800"/>
              </a:spcAft>
            </a:pPr>
            <a:r>
              <a:rPr lang="en-US" sz="1400" dirty="0">
                <a:latin typeface="Lucida Fax" panose="02060602050505020204" pitchFamily="18" charset="0"/>
              </a:rPr>
              <a:t>What are the key risk-factors in identifying customers who are most likely to churn?</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5842CE6B-862D-4B18-B10B-3436A7D24058}"/>
              </a:ext>
            </a:extLst>
          </p:cNvPr>
          <p:cNvSpPr/>
          <p:nvPr/>
        </p:nvSpPr>
        <p:spPr>
          <a:xfrm>
            <a:off x="6929644" y="1908506"/>
            <a:ext cx="4565189" cy="212559"/>
          </a:xfrm>
          <a:prstGeom prst="rect">
            <a:avLst/>
          </a:prstGeom>
        </p:spPr>
        <p:txBody>
          <a:bodyPr wrap="square" lIns="0" tIns="0" rIns="0" bIns="0" anchor="t">
            <a:spAutoFit/>
          </a:bodyPr>
          <a:lstStyle/>
          <a:p>
            <a:pPr lvl="0" algn="just">
              <a:lnSpc>
                <a:spcPct val="107000"/>
              </a:lnSpc>
            </a:pPr>
            <a:r>
              <a:rPr lang="en-CA" sz="1400" dirty="0">
                <a:latin typeface="Lucida Fax" panose="02060602050505020204" pitchFamily="18" charset="0"/>
              </a:rPr>
              <a:t>Data source: Career Foundry </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D130C0AE-B52E-4C65-A461-AD2F7D2362DE}"/>
              </a:ext>
            </a:extLst>
          </p:cNvPr>
          <p:cNvSpPr/>
          <p:nvPr/>
        </p:nvSpPr>
        <p:spPr>
          <a:xfrm>
            <a:off x="1440434" y="4491023"/>
            <a:ext cx="4662933" cy="2062103"/>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Big data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Data ethics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Data mining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Predictive analysis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Time series analysis and forecasting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Using GitHub</a:t>
            </a:r>
            <a:endParaRPr lang="en-US" sz="13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610560" y="4688739"/>
            <a:ext cx="4604877" cy="430887"/>
          </a:xfrm>
          <a:prstGeom prst="rect">
            <a:avLst/>
          </a:prstGeom>
        </p:spPr>
        <p:txBody>
          <a:bodyPr wrap="square" lIns="0" tIns="0" rIns="0" bIns="0" anchor="t">
            <a:spAutoFit/>
          </a:bodyPr>
          <a:lstStyle/>
          <a:p>
            <a:pPr algn="just"/>
            <a:r>
              <a:rPr lang="en-US" sz="1400" dirty="0">
                <a:latin typeface="Lucida Fax" panose="02060602050505020204" pitchFamily="18" charset="0"/>
              </a:rPr>
              <a:t>Challenges included managing complex queries and maintaining data accuracy. </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25</a:t>
            </a:fld>
            <a:endParaRPr lang="en-US" dirty="0"/>
          </a:p>
        </p:txBody>
      </p:sp>
    </p:spTree>
    <p:extLst>
      <p:ext uri="{BB962C8B-B14F-4D97-AF65-F5344CB8AC3E}">
        <p14:creationId xmlns:p14="http://schemas.microsoft.com/office/powerpoint/2010/main" val="3550910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74016" y="705899"/>
            <a:ext cx="10179234" cy="1600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Lucida Fax" panose="02060602050505020204" pitchFamily="18" charset="0"/>
              </a:rPr>
              <a:t>The characteristics of structured and unstructured data were initially analyzed. Data was cleaned and mined using Excel, Python, and GitHub, with predictive models and time-series forecasts being developed. Data bias and ethical issues were addressed to ensure the integrity and security of the data. </a:t>
            </a:r>
          </a:p>
          <a:p>
            <a:pPr algn="just"/>
            <a:endParaRPr lang="en-US" sz="1400" dirty="0">
              <a:solidFill>
                <a:schemeClr val="tx1"/>
              </a:solidFill>
              <a:latin typeface="Lucida Fax" panose="02060602050505020204" pitchFamily="18" charset="0"/>
            </a:endParaRPr>
          </a:p>
          <a:p>
            <a:pPr algn="just"/>
            <a:r>
              <a:rPr lang="en-US" sz="1400" dirty="0">
                <a:solidFill>
                  <a:schemeClr val="tx1"/>
                </a:solidFill>
                <a:latin typeface="Lucida Fax" panose="02060602050505020204" pitchFamily="18" charset="0"/>
              </a:rPr>
              <a:t>A decision tree was created, highlighting key factors leading to customer churn, such as Age, Account Balance, Credit Score, and Salary.</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33564" y="522898"/>
            <a:ext cx="46584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Analysis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402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26</a:t>
            </a:fld>
            <a:endParaRPr lang="en-US" dirty="0"/>
          </a:p>
        </p:txBody>
      </p:sp>
      <p:pic>
        <p:nvPicPr>
          <p:cNvPr id="6" name="Picture 5">
            <a:extLst>
              <a:ext uri="{FF2B5EF4-FFF2-40B4-BE49-F238E27FC236}">
                <a16:creationId xmlns:a16="http://schemas.microsoft.com/office/drawing/2014/main" id="{92645F1E-CA1C-A186-9AEB-656F4FEAB3D9}"/>
              </a:ext>
            </a:extLst>
          </p:cNvPr>
          <p:cNvPicPr>
            <a:picLocks noChangeAspect="1"/>
          </p:cNvPicPr>
          <p:nvPr/>
        </p:nvPicPr>
        <p:blipFill rotWithShape="1">
          <a:blip r:embed="rId3">
            <a:extLst>
              <a:ext uri="{28A0092B-C50C-407E-A947-70E740481C1C}">
                <a14:useLocalDpi xmlns:a14="http://schemas.microsoft.com/office/drawing/2010/main" val="0"/>
              </a:ext>
            </a:extLst>
          </a:blip>
          <a:srcRect l="12445" t="7132" r="9980" b="12682"/>
          <a:stretch/>
        </p:blipFill>
        <p:spPr>
          <a:xfrm>
            <a:off x="1375608" y="2502374"/>
            <a:ext cx="10506782" cy="4355626"/>
          </a:xfrm>
          <a:prstGeom prst="rect">
            <a:avLst/>
          </a:prstGeom>
        </p:spPr>
      </p:pic>
    </p:spTree>
    <p:extLst>
      <p:ext uri="{BB962C8B-B14F-4D97-AF65-F5344CB8AC3E}">
        <p14:creationId xmlns:p14="http://schemas.microsoft.com/office/powerpoint/2010/main" val="111246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727713" y="3206551"/>
            <a:ext cx="2193129" cy="307777"/>
          </a:xfrm>
          <a:prstGeom prst="rect">
            <a:avLst/>
          </a:prstGeom>
        </p:spPr>
        <p:txBody>
          <a:bodyPr wrap="square" lIns="0" tIns="0" rIns="0" bIns="0" anchor="t">
            <a:spAutoFit/>
          </a:bodyPr>
          <a:lstStyle/>
          <a:p>
            <a:pPr algn="ctr"/>
            <a:r>
              <a:rPr lang="en-CA" sz="2000" b="1" dirty="0">
                <a:latin typeface="Lucida Fax" panose="02060602050505020204" pitchFamily="18" charset="0"/>
              </a:rPr>
              <a:t>Activity</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3899206" y="3210053"/>
            <a:ext cx="1318004" cy="307777"/>
          </a:xfrm>
          <a:prstGeom prst="rect">
            <a:avLst/>
          </a:prstGeom>
        </p:spPr>
        <p:txBody>
          <a:bodyPr wrap="square" lIns="0" tIns="0" rIns="0" bIns="0" anchor="t">
            <a:spAutoFit/>
          </a:bodyPr>
          <a:lstStyle/>
          <a:p>
            <a:pPr algn="ctr"/>
            <a:r>
              <a:rPr lang="en-CA" sz="2000" b="1" dirty="0">
                <a:latin typeface="Lucida Fax" panose="02060602050505020204" pitchFamily="18" charset="0"/>
              </a:rPr>
              <a:t>Age</a:t>
            </a:r>
            <a:endParaRPr lang="en-US" sz="2000" b="1"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6412785" y="3249190"/>
            <a:ext cx="2614083" cy="307777"/>
          </a:xfrm>
          <a:prstGeom prst="rect">
            <a:avLst/>
          </a:prstGeom>
        </p:spPr>
        <p:txBody>
          <a:bodyPr wrap="square" lIns="0" tIns="0" rIns="0" bIns="0" anchor="t">
            <a:spAutoFit/>
          </a:bodyPr>
          <a:lstStyle/>
          <a:p>
            <a:pPr algn="ctr"/>
            <a:r>
              <a:rPr lang="en-CA" sz="2000" b="1" dirty="0">
                <a:latin typeface="Lucida Fax" panose="02060602050505020204" pitchFamily="18" charset="0"/>
              </a:rPr>
              <a:t>Account Balance</a:t>
            </a:r>
            <a:endParaRPr lang="en-US" sz="2000" b="1" dirty="0">
              <a:latin typeface="Lucida Fax" panose="02060602050505020204" pitchFamily="18"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27</a:t>
            </a:fld>
            <a:endParaRPr lang="en-US" dirty="0"/>
          </a:p>
        </p:txBody>
      </p:sp>
      <p:sp>
        <p:nvSpPr>
          <p:cNvPr id="5" name="TextBox 4">
            <a:extLst>
              <a:ext uri="{FF2B5EF4-FFF2-40B4-BE49-F238E27FC236}">
                <a16:creationId xmlns:a16="http://schemas.microsoft.com/office/drawing/2014/main" id="{1BBB71FF-DCB2-8542-524D-BC89E60A3799}"/>
              </a:ext>
            </a:extLst>
          </p:cNvPr>
          <p:cNvSpPr txBox="1"/>
          <p:nvPr/>
        </p:nvSpPr>
        <p:spPr>
          <a:xfrm>
            <a:off x="824733" y="1260770"/>
            <a:ext cx="2697230" cy="995401"/>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Being an inactive member seems to be a major contributing factor in leaving the bank. </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23C49CA-5B40-DCFF-9873-A076374D6057}"/>
              </a:ext>
            </a:extLst>
          </p:cNvPr>
          <p:cNvSpPr txBox="1"/>
          <p:nvPr/>
        </p:nvSpPr>
        <p:spPr>
          <a:xfrm>
            <a:off x="3686826" y="1288613"/>
            <a:ext cx="2247141" cy="995401"/>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A higher proportion of the people who left the bank are above age 45.</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C582A6D-7B06-5275-8F85-16246688AC68}"/>
              </a:ext>
            </a:extLst>
          </p:cNvPr>
          <p:cNvSpPr txBox="1"/>
          <p:nvPr/>
        </p:nvSpPr>
        <p:spPr>
          <a:xfrm>
            <a:off x="6194614" y="1239361"/>
            <a:ext cx="3076544" cy="1169551"/>
          </a:xfrm>
          <a:prstGeom prst="rect">
            <a:avLst/>
          </a:prstGeom>
          <a:noFill/>
        </p:spPr>
        <p:txBody>
          <a:bodyPr wrap="square">
            <a:spAutoFit/>
          </a:bodyPr>
          <a:lstStyle/>
          <a:p>
            <a:pPr algn="just"/>
            <a:r>
              <a:rPr lang="en-US" sz="1400" dirty="0">
                <a:latin typeface="Lucida Fax" panose="02060602050505020204" pitchFamily="18" charset="0"/>
              </a:rPr>
              <a:t>A larger proportion of the former customers have higher account balance (between 100k-140k and also balances more than 150k). </a:t>
            </a:r>
            <a:endParaRPr lang="en-CA" sz="1400" dirty="0">
              <a:latin typeface="Lucida Fax" panose="02060602050505020204" pitchFamily="18" charset="0"/>
            </a:endParaRPr>
          </a:p>
        </p:txBody>
      </p:sp>
      <p:sp>
        <p:nvSpPr>
          <p:cNvPr id="21" name="TextBox 20">
            <a:extLst>
              <a:ext uri="{FF2B5EF4-FFF2-40B4-BE49-F238E27FC236}">
                <a16:creationId xmlns:a16="http://schemas.microsoft.com/office/drawing/2014/main" id="{69937D16-2835-CE6E-0BBE-D788E841E27C}"/>
              </a:ext>
            </a:extLst>
          </p:cNvPr>
          <p:cNvSpPr txBox="1"/>
          <p:nvPr/>
        </p:nvSpPr>
        <p:spPr>
          <a:xfrm>
            <a:off x="2920842" y="874167"/>
            <a:ext cx="6106026" cy="400110"/>
          </a:xfrm>
          <a:prstGeom prst="rect">
            <a:avLst/>
          </a:prstGeom>
          <a:noFill/>
        </p:spPr>
        <p:txBody>
          <a:bodyPr wrap="square">
            <a:spAutoFit/>
          </a:bodyPr>
          <a:lstStyle/>
          <a:p>
            <a:pPr algn="ctr"/>
            <a:r>
              <a:rPr lang="en-CA" sz="2000" b="1" i="1" dirty="0">
                <a:latin typeface="Lucida Fax" panose="02060602050505020204" pitchFamily="18" charset="0"/>
              </a:rPr>
              <a:t>KEY LEARNINGS</a:t>
            </a:r>
            <a:endParaRPr lang="en-US" sz="2000" b="1" i="1" dirty="0">
              <a:solidFill>
                <a:schemeClr val="accent3">
                  <a:lumMod val="75000"/>
                </a:schemeClr>
              </a:solidFill>
              <a:latin typeface="Lucida Fax" panose="02060602050505020204" pitchFamily="18" charset="0"/>
              <a:cs typeface="Segoe UI" panose="020B0502040204020203" pitchFamily="34" charset="0"/>
            </a:endParaRPr>
          </a:p>
        </p:txBody>
      </p:sp>
      <p:sp>
        <p:nvSpPr>
          <p:cNvPr id="25" name="TextBox 24">
            <a:extLst>
              <a:ext uri="{FF2B5EF4-FFF2-40B4-BE49-F238E27FC236}">
                <a16:creationId xmlns:a16="http://schemas.microsoft.com/office/drawing/2014/main" id="{6A86C83B-7A8F-CEF5-18B9-FA766E084F17}"/>
              </a:ext>
            </a:extLst>
          </p:cNvPr>
          <p:cNvSpPr txBox="1"/>
          <p:nvPr/>
        </p:nvSpPr>
        <p:spPr>
          <a:xfrm>
            <a:off x="824733" y="3566340"/>
            <a:ext cx="2414526" cy="1225913"/>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Increase customer engagement through loyalty programs, personalized offers, and regular communication.</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617FE09E-B89C-0CB7-346D-E17998435834}"/>
              </a:ext>
            </a:extLst>
          </p:cNvPr>
          <p:cNvSpPr txBox="1"/>
          <p:nvPr/>
        </p:nvSpPr>
        <p:spPr>
          <a:xfrm>
            <a:off x="3454913" y="3626902"/>
            <a:ext cx="2414526" cy="1169551"/>
          </a:xfrm>
          <a:prstGeom prst="rect">
            <a:avLst/>
          </a:prstGeom>
          <a:noFill/>
        </p:spPr>
        <p:txBody>
          <a:bodyPr wrap="square">
            <a:spAutoFit/>
          </a:bodyPr>
          <a:lstStyle/>
          <a:p>
            <a:pPr algn="just"/>
            <a:r>
              <a:rPr lang="en-US" sz="1400" dirty="0">
                <a:latin typeface="Lucida Fax" panose="02060602050505020204" pitchFamily="18" charset="0"/>
              </a:rPr>
              <a:t>Develop tailored financial products and services that cater specifically to the needs of people above 45.</a:t>
            </a:r>
          </a:p>
        </p:txBody>
      </p:sp>
      <p:sp>
        <p:nvSpPr>
          <p:cNvPr id="29" name="TextBox 28">
            <a:extLst>
              <a:ext uri="{FF2B5EF4-FFF2-40B4-BE49-F238E27FC236}">
                <a16:creationId xmlns:a16="http://schemas.microsoft.com/office/drawing/2014/main" id="{58E2C5FC-E1D3-0F65-E78C-DD1AD17EDED0}"/>
              </a:ext>
            </a:extLst>
          </p:cNvPr>
          <p:cNvSpPr txBox="1"/>
          <p:nvPr/>
        </p:nvSpPr>
        <p:spPr>
          <a:xfrm>
            <a:off x="6248437" y="3594520"/>
            <a:ext cx="2704306" cy="1169551"/>
          </a:xfrm>
          <a:prstGeom prst="rect">
            <a:avLst/>
          </a:prstGeom>
          <a:noFill/>
        </p:spPr>
        <p:txBody>
          <a:bodyPr wrap="square">
            <a:spAutoFit/>
          </a:bodyPr>
          <a:lstStyle/>
          <a:p>
            <a:pPr algn="just"/>
            <a:r>
              <a:rPr lang="en-US" sz="1400" dirty="0">
                <a:latin typeface="Lucida Fax" panose="02060602050505020204" pitchFamily="18" charset="0"/>
              </a:rPr>
              <a:t>Enhance personalized financial advisory services tailored for the financial needs of people with higher balances.</a:t>
            </a:r>
          </a:p>
        </p:txBody>
      </p:sp>
      <p:sp>
        <p:nvSpPr>
          <p:cNvPr id="7" name="TextBox 6">
            <a:extLst>
              <a:ext uri="{FF2B5EF4-FFF2-40B4-BE49-F238E27FC236}">
                <a16:creationId xmlns:a16="http://schemas.microsoft.com/office/drawing/2014/main" id="{3CDFEE44-712B-0628-8302-1AA1D4AD886B}"/>
              </a:ext>
            </a:extLst>
          </p:cNvPr>
          <p:cNvSpPr txBox="1"/>
          <p:nvPr/>
        </p:nvSpPr>
        <p:spPr>
          <a:xfrm>
            <a:off x="9422653" y="1239361"/>
            <a:ext cx="2340399" cy="738664"/>
          </a:xfrm>
          <a:prstGeom prst="rect">
            <a:avLst/>
          </a:prstGeom>
          <a:noFill/>
        </p:spPr>
        <p:txBody>
          <a:bodyPr wrap="square">
            <a:spAutoFit/>
          </a:bodyPr>
          <a:lstStyle/>
          <a:p>
            <a:pPr algn="just"/>
            <a:r>
              <a:rPr lang="en-US" sz="1400" dirty="0">
                <a:latin typeface="Lucida Fax" panose="02060602050505020204" pitchFamily="18" charset="0"/>
              </a:rPr>
              <a:t>Majority of the former customers held only one product.</a:t>
            </a:r>
            <a:endParaRPr lang="en-CA" sz="1400" dirty="0">
              <a:latin typeface="Lucida Fax" panose="02060602050505020204" pitchFamily="18" charset="0"/>
            </a:endParaRPr>
          </a:p>
        </p:txBody>
      </p:sp>
      <p:sp>
        <p:nvSpPr>
          <p:cNvPr id="12" name="TextBox 11">
            <a:extLst>
              <a:ext uri="{FF2B5EF4-FFF2-40B4-BE49-F238E27FC236}">
                <a16:creationId xmlns:a16="http://schemas.microsoft.com/office/drawing/2014/main" id="{FAAC25C8-FD58-F730-A8B1-9128D3A95762}"/>
              </a:ext>
            </a:extLst>
          </p:cNvPr>
          <p:cNvSpPr txBox="1"/>
          <p:nvPr/>
        </p:nvSpPr>
        <p:spPr>
          <a:xfrm>
            <a:off x="4007634" y="2754429"/>
            <a:ext cx="6107372" cy="400110"/>
          </a:xfrm>
          <a:prstGeom prst="rect">
            <a:avLst/>
          </a:prstGeom>
          <a:noFill/>
        </p:spPr>
        <p:txBody>
          <a:bodyPr wrap="square">
            <a:spAutoFit/>
          </a:bodyPr>
          <a:lstStyle/>
          <a:p>
            <a:r>
              <a:rPr lang="en-CA" sz="2000" b="1" i="1" dirty="0">
                <a:latin typeface="Lucida Fax" panose="02060602050505020204" pitchFamily="18" charset="0"/>
              </a:rPr>
              <a:t>RECOMMENDATIONS</a:t>
            </a:r>
          </a:p>
        </p:txBody>
      </p:sp>
      <p:sp>
        <p:nvSpPr>
          <p:cNvPr id="9" name="TextBox 8">
            <a:extLst>
              <a:ext uri="{FF2B5EF4-FFF2-40B4-BE49-F238E27FC236}">
                <a16:creationId xmlns:a16="http://schemas.microsoft.com/office/drawing/2014/main" id="{6A99FA47-E159-D4AE-7EDF-82C77A1E84DF}"/>
              </a:ext>
            </a:extLst>
          </p:cNvPr>
          <p:cNvSpPr txBox="1"/>
          <p:nvPr/>
        </p:nvSpPr>
        <p:spPr>
          <a:xfrm>
            <a:off x="9298939" y="3166495"/>
            <a:ext cx="1441849" cy="400110"/>
          </a:xfrm>
          <a:prstGeom prst="rect">
            <a:avLst/>
          </a:prstGeom>
          <a:noFill/>
        </p:spPr>
        <p:txBody>
          <a:bodyPr wrap="square">
            <a:spAutoFit/>
          </a:bodyPr>
          <a:lstStyle/>
          <a:p>
            <a:r>
              <a:rPr lang="en-CA" sz="2000" b="1" dirty="0">
                <a:latin typeface="Lucida Fax" panose="02060602050505020204" pitchFamily="18" charset="0"/>
              </a:rPr>
              <a:t>Products</a:t>
            </a:r>
          </a:p>
        </p:txBody>
      </p:sp>
      <p:sp>
        <p:nvSpPr>
          <p:cNvPr id="16" name="TextBox 15">
            <a:extLst>
              <a:ext uri="{FF2B5EF4-FFF2-40B4-BE49-F238E27FC236}">
                <a16:creationId xmlns:a16="http://schemas.microsoft.com/office/drawing/2014/main" id="{2D03FCF5-2DC9-C5A2-39E9-272C5C150CEC}"/>
              </a:ext>
            </a:extLst>
          </p:cNvPr>
          <p:cNvSpPr txBox="1"/>
          <p:nvPr/>
        </p:nvSpPr>
        <p:spPr>
          <a:xfrm>
            <a:off x="9240699" y="3541863"/>
            <a:ext cx="2223588" cy="738664"/>
          </a:xfrm>
          <a:prstGeom prst="rect">
            <a:avLst/>
          </a:prstGeom>
          <a:noFill/>
        </p:spPr>
        <p:txBody>
          <a:bodyPr wrap="square">
            <a:spAutoFit/>
          </a:bodyPr>
          <a:lstStyle/>
          <a:p>
            <a:pPr algn="just"/>
            <a:r>
              <a:rPr lang="en-US" sz="1400" dirty="0">
                <a:latin typeface="Lucida Fax" panose="02060602050505020204" pitchFamily="18" charset="0"/>
              </a:rPr>
              <a:t>Encourage product diversification among customers. </a:t>
            </a:r>
            <a:endParaRPr lang="en-CA" sz="1400" dirty="0">
              <a:latin typeface="Lucida Fax" panose="02060602050505020204" pitchFamily="18" charset="0"/>
            </a:endParaRPr>
          </a:p>
        </p:txBody>
      </p:sp>
    </p:spTree>
    <p:extLst>
      <p:ext uri="{BB962C8B-B14F-4D97-AF65-F5344CB8AC3E}">
        <p14:creationId xmlns:p14="http://schemas.microsoft.com/office/powerpoint/2010/main" val="824489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28</a:t>
            </a:fld>
            <a:endParaRPr lang="en-US" dirty="0"/>
          </a:p>
        </p:txBody>
      </p:sp>
      <p:sp>
        <p:nvSpPr>
          <p:cNvPr id="4" name="TextBox 3">
            <a:extLst>
              <a:ext uri="{FF2B5EF4-FFF2-40B4-BE49-F238E27FC236}">
                <a16:creationId xmlns:a16="http://schemas.microsoft.com/office/drawing/2014/main" id="{55F4659D-9321-F56A-D598-CA7579A109D4}"/>
              </a:ext>
            </a:extLst>
          </p:cNvPr>
          <p:cNvSpPr txBox="1"/>
          <p:nvPr/>
        </p:nvSpPr>
        <p:spPr>
          <a:xfrm>
            <a:off x="1179052" y="4360089"/>
            <a:ext cx="10248075" cy="1323439"/>
          </a:xfrm>
          <a:prstGeom prst="rect">
            <a:avLst/>
          </a:prstGeom>
          <a:noFill/>
        </p:spPr>
        <p:txBody>
          <a:bodyPr wrap="square">
            <a:spAutoFit/>
          </a:bodyPr>
          <a:lstStyle/>
          <a:p>
            <a:r>
              <a:rPr lang="en-US" sz="4000" b="1" u="sng" dirty="0">
                <a:latin typeface="Lucida Fax" panose="02060602050505020204" pitchFamily="18" charset="0"/>
              </a:rPr>
              <a:t>Conditions</a:t>
            </a:r>
            <a:r>
              <a:rPr lang="en-US" sz="1800" b="1" dirty="0">
                <a:solidFill>
                  <a:srgbClr val="4E79A7"/>
                </a:solidFill>
                <a:effectLst/>
                <a:latin typeface="Benton Sans Book"/>
              </a:rPr>
              <a:t> </a:t>
            </a:r>
            <a:r>
              <a:rPr lang="en-US" sz="4000" b="1" u="sng" dirty="0">
                <a:latin typeface="Lucida Fax" panose="02060602050505020204" pitchFamily="18" charset="0"/>
              </a:rPr>
              <a:t>Contributing to COVID-19 Deaths</a:t>
            </a:r>
            <a:endParaRPr lang="en-CA" sz="4000" b="1" u="sng" dirty="0">
              <a:latin typeface="Lucida Fax" panose="02060602050505020204" pitchFamily="18" charset="0"/>
            </a:endParaRPr>
          </a:p>
        </p:txBody>
      </p:sp>
      <p:graphicFrame>
        <p:nvGraphicFramePr>
          <p:cNvPr id="6" name="Object 5">
            <a:extLst>
              <a:ext uri="{FF2B5EF4-FFF2-40B4-BE49-F238E27FC236}">
                <a16:creationId xmlns:a16="http://schemas.microsoft.com/office/drawing/2014/main" id="{C7A8DC8E-03ED-09A9-AE3E-7DAA14BD0EE2}"/>
              </a:ext>
            </a:extLst>
          </p:cNvPr>
          <p:cNvGraphicFramePr>
            <a:graphicFrameLocks noChangeAspect="1"/>
          </p:cNvGraphicFramePr>
          <p:nvPr>
            <p:extLst>
              <p:ext uri="{D42A27DB-BD31-4B8C-83A1-F6EECF244321}">
                <p14:modId xmlns:p14="http://schemas.microsoft.com/office/powerpoint/2010/main" val="376012403"/>
              </p:ext>
            </p:extLst>
          </p:nvPr>
        </p:nvGraphicFramePr>
        <p:xfrm>
          <a:off x="92075" y="92075"/>
          <a:ext cx="923925" cy="514350"/>
        </p:xfrm>
        <a:graphic>
          <a:graphicData uri="http://schemas.openxmlformats.org/presentationml/2006/ole">
            <mc:AlternateContent xmlns:mc="http://schemas.openxmlformats.org/markup-compatibility/2006">
              <mc:Choice xmlns:v="urn:schemas-microsoft-com:vml" Requires="v">
                <p:oleObj name="Packager Shell Object" showAsIcon="1" r:id="rId2" imgW="924019" imgH="514338" progId="Package">
                  <p:embed/>
                </p:oleObj>
              </mc:Choice>
              <mc:Fallback>
                <p:oleObj name="Packager Shell Object" showAsIcon="1" r:id="rId2" imgW="924019" imgH="514338" progId="Package">
                  <p:embed/>
                  <p:pic>
                    <p:nvPicPr>
                      <p:cNvPr id="0" name=""/>
                      <p:cNvPicPr/>
                      <p:nvPr/>
                    </p:nvPicPr>
                    <p:blipFill>
                      <a:blip r:embed="rId3"/>
                      <a:stretch>
                        <a:fillRect/>
                      </a:stretch>
                    </p:blipFill>
                    <p:spPr>
                      <a:xfrm>
                        <a:off x="92075" y="92075"/>
                        <a:ext cx="923925" cy="514350"/>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371F113A-B205-4223-828B-3C3134602C53}"/>
              </a:ext>
            </a:extLst>
          </p:cNvPr>
          <p:cNvPicPr>
            <a:picLocks noChangeAspect="1"/>
          </p:cNvPicPr>
          <p:nvPr/>
        </p:nvPicPr>
        <p:blipFill>
          <a:blip r:embed="rId4"/>
          <a:stretch>
            <a:fillRect/>
          </a:stretch>
        </p:blipFill>
        <p:spPr>
          <a:xfrm>
            <a:off x="3294684" y="606425"/>
            <a:ext cx="6721513" cy="3711052"/>
          </a:xfrm>
          <a:prstGeom prst="rect">
            <a:avLst/>
          </a:prstGeom>
        </p:spPr>
      </p:pic>
    </p:spTree>
    <p:extLst>
      <p:ext uri="{BB962C8B-B14F-4D97-AF65-F5344CB8AC3E}">
        <p14:creationId xmlns:p14="http://schemas.microsoft.com/office/powerpoint/2010/main" val="248091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480954" y="1418303"/>
            <a:ext cx="10179234" cy="3832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dirty="0">
              <a:solidFill>
                <a:schemeClr val="tx1"/>
              </a:solidFill>
              <a:latin typeface="Lucida Fax" panose="02060602050505020204" pitchFamily="18" charset="0"/>
            </a:endParaRPr>
          </a:p>
          <a:p>
            <a:pPr algn="just"/>
            <a:r>
              <a:rPr lang="en-US" sz="1400" dirty="0">
                <a:solidFill>
                  <a:schemeClr val="tx1"/>
                </a:solidFill>
                <a:latin typeface="Lucida Fax" panose="02060602050505020204" pitchFamily="18" charset="0"/>
              </a:rPr>
              <a:t>The goal of this project is to analyze the factors contributing to COVID-19 deaths in the U.S., utilizing the CDC's dataset titled "Conditions Contributing to COVID-19 Deaths, by State and Age, Provisional 2020-2023." The project aims to examine demographic, geographic, and temporal trends in COVID-19 mortality, with a focus on how various conditions influenced death counts over time and across different states. This analysis will provide valuable insights into the pandemic's impact on different populations and the role specific conditions played in mortality rates.</a:t>
            </a:r>
          </a:p>
          <a:p>
            <a:pPr algn="just"/>
            <a:r>
              <a:rPr lang="en-US" sz="1400" b="1" dirty="0">
                <a:solidFill>
                  <a:schemeClr val="tx1"/>
                </a:solidFill>
                <a:latin typeface="Lucida Fax" panose="02060602050505020204" pitchFamily="18" charset="0"/>
              </a:rPr>
              <a:t>Key Steps:</a:t>
            </a:r>
            <a:endParaRPr lang="en-CA" sz="1400" dirty="0">
              <a:solidFill>
                <a:schemeClr val="tx1"/>
              </a:solidFill>
              <a:latin typeface="Lucida Fax" panose="02060602050505020204" pitchFamily="18" charset="0"/>
            </a:endParaRPr>
          </a:p>
          <a:p>
            <a:pPr>
              <a:buFont typeface="Arial" panose="020B0604020202020204" pitchFamily="34" charset="0"/>
              <a:buChar char="•"/>
            </a:pPr>
            <a:r>
              <a:rPr lang="en-CA" sz="1400" b="1" dirty="0">
                <a:solidFill>
                  <a:schemeClr val="tx1"/>
                </a:solidFill>
                <a:latin typeface="Lucida Fax" panose="02060602050505020204" pitchFamily="18" charset="0"/>
              </a:rPr>
              <a:t>Write Python Scripts:</a:t>
            </a:r>
            <a:r>
              <a:rPr lang="en-CA" sz="1400" dirty="0">
                <a:solidFill>
                  <a:schemeClr val="tx1"/>
                </a:solidFill>
                <a:latin typeface="Lucida Fax" panose="02060602050505020204" pitchFamily="18" charset="0"/>
              </a:rPr>
              <a:t> Developed Python scripts and documented the analysis using Jupyter Notebook.</a:t>
            </a:r>
          </a:p>
          <a:p>
            <a:pPr>
              <a:buFont typeface="Arial" panose="020B0604020202020204" pitchFamily="34" charset="0"/>
              <a:buChar char="•"/>
            </a:pPr>
            <a:r>
              <a:rPr lang="en-CA" sz="1400" b="1" dirty="0">
                <a:solidFill>
                  <a:schemeClr val="tx1"/>
                </a:solidFill>
                <a:latin typeface="Lucida Fax" panose="02060602050505020204" pitchFamily="18" charset="0"/>
              </a:rPr>
              <a:t>Import:</a:t>
            </a:r>
            <a:r>
              <a:rPr lang="en-CA" sz="1400" dirty="0">
                <a:solidFill>
                  <a:schemeClr val="tx1"/>
                </a:solidFill>
                <a:latin typeface="Lucida Fax" panose="02060602050505020204" pitchFamily="18" charset="0"/>
              </a:rPr>
              <a:t> Loaded datasets and necessary Python libraries.</a:t>
            </a:r>
          </a:p>
          <a:p>
            <a:pPr>
              <a:buFont typeface="Arial" panose="020B0604020202020204" pitchFamily="34" charset="0"/>
              <a:buChar char="•"/>
            </a:pPr>
            <a:r>
              <a:rPr lang="en-CA" sz="1400" b="1" dirty="0">
                <a:solidFill>
                  <a:schemeClr val="tx1"/>
                </a:solidFill>
                <a:latin typeface="Lucida Fax" panose="02060602050505020204" pitchFamily="18" charset="0"/>
              </a:rPr>
              <a:t>Data Cleaning and Wrangling:</a:t>
            </a:r>
            <a:r>
              <a:rPr lang="en-CA" sz="1400" dirty="0">
                <a:solidFill>
                  <a:schemeClr val="tx1"/>
                </a:solidFill>
                <a:latin typeface="Lucida Fax" panose="02060602050505020204" pitchFamily="18" charset="0"/>
              </a:rPr>
              <a:t> Used Pandas and NumPy for data cleaning, transformation, and preparation.</a:t>
            </a:r>
          </a:p>
          <a:p>
            <a:pPr>
              <a:buFont typeface="Arial" panose="020B0604020202020204" pitchFamily="34" charset="0"/>
              <a:buChar char="•"/>
            </a:pPr>
            <a:r>
              <a:rPr lang="en-CA" sz="1400" b="1" dirty="0">
                <a:solidFill>
                  <a:schemeClr val="tx1"/>
                </a:solidFill>
                <a:latin typeface="Lucida Fax" panose="02060602050505020204" pitchFamily="18" charset="0"/>
              </a:rPr>
              <a:t>Data Quality and Consistency:</a:t>
            </a:r>
            <a:r>
              <a:rPr lang="en-CA" sz="1400" dirty="0">
                <a:solidFill>
                  <a:schemeClr val="tx1"/>
                </a:solidFill>
                <a:latin typeface="Lucida Fax" panose="02060602050505020204" pitchFamily="18" charset="0"/>
              </a:rPr>
              <a:t> Conducted data quality checks, including frequency counts.</a:t>
            </a:r>
          </a:p>
          <a:p>
            <a:pPr>
              <a:buFont typeface="Arial" panose="020B0604020202020204" pitchFamily="34" charset="0"/>
              <a:buChar char="•"/>
            </a:pPr>
            <a:r>
              <a:rPr lang="en-CA" sz="1400" b="1" dirty="0">
                <a:solidFill>
                  <a:schemeClr val="tx1"/>
                </a:solidFill>
                <a:latin typeface="Lucida Fax" panose="02060602050505020204" pitchFamily="18" charset="0"/>
              </a:rPr>
              <a:t>Exploratory Data Analysis (EDA):</a:t>
            </a:r>
            <a:r>
              <a:rPr lang="en-CA" sz="1400" dirty="0">
                <a:solidFill>
                  <a:schemeClr val="tx1"/>
                </a:solidFill>
                <a:latin typeface="Lucida Fax" panose="02060602050505020204" pitchFamily="18" charset="0"/>
              </a:rPr>
              <a:t> Performed data manipulation.</a:t>
            </a:r>
          </a:p>
          <a:p>
            <a:pPr>
              <a:buFont typeface="Arial" panose="020B0604020202020204" pitchFamily="34" charset="0"/>
              <a:buChar char="•"/>
            </a:pPr>
            <a:r>
              <a:rPr lang="en-CA" sz="1400" b="1" dirty="0">
                <a:solidFill>
                  <a:schemeClr val="tx1"/>
                </a:solidFill>
                <a:latin typeface="Lucida Fax" panose="02060602050505020204" pitchFamily="18" charset="0"/>
              </a:rPr>
              <a:t>Visualization:</a:t>
            </a:r>
            <a:r>
              <a:rPr lang="en-CA" sz="1400" dirty="0">
                <a:solidFill>
                  <a:schemeClr val="tx1"/>
                </a:solidFill>
                <a:latin typeface="Lucida Fax" panose="02060602050505020204" pitchFamily="18" charset="0"/>
              </a:rPr>
              <a:t> Created graphs and visualizations using Matplotlib, Seaborn, and SciPy.</a:t>
            </a:r>
          </a:p>
          <a:p>
            <a:pPr>
              <a:buFont typeface="Arial" panose="020B0604020202020204" pitchFamily="34" charset="0"/>
              <a:buChar char="•"/>
            </a:pPr>
            <a:r>
              <a:rPr lang="en-CA" sz="1400" b="1" dirty="0">
                <a:solidFill>
                  <a:schemeClr val="tx1"/>
                </a:solidFill>
                <a:latin typeface="Lucida Fax" panose="02060602050505020204" pitchFamily="18" charset="0"/>
              </a:rPr>
              <a:t>Export:</a:t>
            </a:r>
            <a:r>
              <a:rPr lang="en-CA" sz="1400" dirty="0">
                <a:solidFill>
                  <a:schemeClr val="tx1"/>
                </a:solidFill>
                <a:latin typeface="Lucida Fax" panose="02060602050505020204" pitchFamily="18" charset="0"/>
              </a:rPr>
              <a:t> Exported datasets to XLSX files.</a:t>
            </a:r>
          </a:p>
          <a:p>
            <a:pPr algn="just"/>
            <a:endParaRPr lang="en-US" sz="1400" dirty="0">
              <a:solidFill>
                <a:schemeClr val="tx1"/>
              </a:solidFill>
              <a:latin typeface="Lucida Fax" panose="02060602050505020204" pitchFamily="18" charset="0"/>
            </a:endParaRPr>
          </a:p>
          <a:p>
            <a:pPr algn="just"/>
            <a:endParaRPr lang="en-US" sz="1600" dirty="0">
              <a:solidFill>
                <a:schemeClr val="tx1"/>
              </a:solidFill>
              <a:latin typeface="Lucida Fax" panose="02060602050505020204" pitchFamily="18" charset="0"/>
            </a:endParaRP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531812" y="297137"/>
            <a:ext cx="1162465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Lucida Fax" panose="02060602050505020204" pitchFamily="18" charset="0"/>
              </a:rPr>
              <a:t>Conditions Contributing to COVID-19 Deaths, by State and Age, Provisional 2020-2023</a:t>
            </a:r>
            <a:br>
              <a:rPr lang="en-US" sz="2800" b="1" dirty="0">
                <a:solidFill>
                  <a:schemeClr val="tx1">
                    <a:lumMod val="75000"/>
                    <a:lumOff val="25000"/>
                  </a:schemeClr>
                </a:solidFill>
                <a:latin typeface="Lucida Fax" panose="02060602050505020204" pitchFamily="18" charset="0"/>
              </a:rPr>
            </a:br>
            <a:endParaRPr lang="en-US" sz="2800" b="1" dirty="0">
              <a:solidFill>
                <a:schemeClr val="tx1">
                  <a:lumMod val="75000"/>
                  <a:lumOff val="25000"/>
                </a:schemeClr>
              </a:solidFill>
              <a:latin typeface="Lucida Fax" panose="02060602050505020204" pitchFamily="18"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4724402" y="5608551"/>
            <a:ext cx="2743195" cy="952312"/>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Jupyter</a:t>
            </a:r>
          </a:p>
          <a:p>
            <a:pPr>
              <a:lnSpc>
                <a:spcPts val="1900"/>
              </a:lnSpc>
            </a:pPr>
            <a:r>
              <a:rPr lang="en-CA" sz="1400" dirty="0">
                <a:latin typeface="Lucida Fax" panose="02060602050505020204" pitchFamily="18" charset="0"/>
              </a:rPr>
              <a:t>Python</a:t>
            </a:r>
          </a:p>
          <a:p>
            <a:pPr>
              <a:lnSpc>
                <a:spcPts val="1900"/>
              </a:lnSpc>
            </a:pPr>
            <a:r>
              <a:rPr lang="en-CA" sz="1400" dirty="0">
                <a:latin typeface="Lucida Fax" panose="02060602050505020204" pitchFamily="18" charset="0"/>
              </a:rPr>
              <a:t>Anaconda</a:t>
            </a:r>
          </a:p>
          <a:p>
            <a:pPr>
              <a:lnSpc>
                <a:spcPts val="1900"/>
              </a:lnSpc>
            </a:pPr>
            <a:r>
              <a:rPr lang="en-CA" sz="1400" dirty="0">
                <a:latin typeface="Lucida Fax" panose="02060602050505020204" pitchFamily="18" charset="0"/>
              </a:rPr>
              <a:t>Python Libraries</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2464639" y="5895119"/>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29</a:t>
            </a:fld>
            <a:endParaRPr lang="en-US" dirty="0"/>
          </a:p>
        </p:txBody>
      </p:sp>
    </p:spTree>
    <p:extLst>
      <p:ext uri="{BB962C8B-B14F-4D97-AF65-F5344CB8AC3E}">
        <p14:creationId xmlns:p14="http://schemas.microsoft.com/office/powerpoint/2010/main" val="49625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3</a:t>
            </a:fld>
            <a:endParaRPr lang="en-US" dirty="0"/>
          </a:p>
        </p:txBody>
      </p:sp>
      <p:sp>
        <p:nvSpPr>
          <p:cNvPr id="4" name="TextBox 3">
            <a:extLst>
              <a:ext uri="{FF2B5EF4-FFF2-40B4-BE49-F238E27FC236}">
                <a16:creationId xmlns:a16="http://schemas.microsoft.com/office/drawing/2014/main" id="{554C1058-03F3-652B-FE04-6AD46F865877}"/>
              </a:ext>
            </a:extLst>
          </p:cNvPr>
          <p:cNvSpPr txBox="1"/>
          <p:nvPr/>
        </p:nvSpPr>
        <p:spPr>
          <a:xfrm>
            <a:off x="2201600" y="4257051"/>
            <a:ext cx="9044155" cy="1138773"/>
          </a:xfrm>
          <a:prstGeom prst="rect">
            <a:avLst/>
          </a:prstGeom>
          <a:noFill/>
        </p:spPr>
        <p:txBody>
          <a:bodyPr wrap="square">
            <a:spAutoFit/>
          </a:bodyPr>
          <a:lstStyle/>
          <a:p>
            <a:r>
              <a:rPr lang="en-US" sz="4000" b="1" u="sng" dirty="0">
                <a:latin typeface="Lucida Fax" panose="02060602050505020204" pitchFamily="18" charset="0"/>
              </a:rPr>
              <a:t>GameCo</a:t>
            </a:r>
            <a:r>
              <a:rPr lang="en-US" sz="4000" dirty="0">
                <a:latin typeface="Lucida Fax" panose="02060602050505020204" pitchFamily="18" charset="0"/>
              </a:rPr>
              <a:t> </a:t>
            </a:r>
          </a:p>
          <a:p>
            <a:r>
              <a:rPr lang="en-US" sz="2800" dirty="0">
                <a:latin typeface="Lucida Fax" panose="02060602050505020204" pitchFamily="18" charset="0"/>
              </a:rPr>
              <a:t>ANALYZING GLOBAL VIDEO GAME SALES</a:t>
            </a:r>
            <a:endParaRPr lang="en-CA" sz="2800" dirty="0">
              <a:latin typeface="Lucida Fax" panose="02060602050505020204" pitchFamily="18" charset="0"/>
            </a:endParaRPr>
          </a:p>
        </p:txBody>
      </p:sp>
      <p:pic>
        <p:nvPicPr>
          <p:cNvPr id="6" name="Picture 5">
            <a:extLst>
              <a:ext uri="{FF2B5EF4-FFF2-40B4-BE49-F238E27FC236}">
                <a16:creationId xmlns:a16="http://schemas.microsoft.com/office/drawing/2014/main" id="{C1E0D7E2-C6B1-9BF5-628E-280B65390A5F}"/>
              </a:ext>
            </a:extLst>
          </p:cNvPr>
          <p:cNvPicPr>
            <a:picLocks noChangeAspect="1"/>
          </p:cNvPicPr>
          <p:nvPr/>
        </p:nvPicPr>
        <p:blipFill rotWithShape="1">
          <a:blip r:embed="rId2">
            <a:extLst>
              <a:ext uri="{28A0092B-C50C-407E-A947-70E740481C1C}">
                <a14:useLocalDpi xmlns:a14="http://schemas.microsoft.com/office/drawing/2010/main" val="0"/>
              </a:ext>
            </a:extLst>
          </a:blip>
          <a:srcRect b="19219"/>
          <a:stretch/>
        </p:blipFill>
        <p:spPr>
          <a:xfrm>
            <a:off x="4786382" y="1574160"/>
            <a:ext cx="3334036" cy="1718123"/>
          </a:xfrm>
          <a:prstGeom prst="rect">
            <a:avLst/>
          </a:prstGeom>
        </p:spPr>
      </p:pic>
    </p:spTree>
    <p:extLst>
      <p:ext uri="{BB962C8B-B14F-4D97-AF65-F5344CB8AC3E}">
        <p14:creationId xmlns:p14="http://schemas.microsoft.com/office/powerpoint/2010/main" val="660826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Lucida Fax" panose="02060602050505020204" pitchFamily="18" charset="0"/>
              </a:rPr>
              <a:t>Conditions Contributing to COVID-19 Deaths, by State and Age, Provisional 2020-2023</a:t>
            </a:r>
            <a:br>
              <a:rPr lang="en-US" sz="2800" b="1" dirty="0">
                <a:solidFill>
                  <a:schemeClr val="tx1">
                    <a:lumMod val="75000"/>
                    <a:lumOff val="25000"/>
                  </a:schemeClr>
                </a:solidFill>
                <a:latin typeface="Lucida Fax" panose="02060602050505020204" pitchFamily="18" charset="0"/>
              </a:rPr>
            </a:br>
            <a:endParaRPr lang="en-US" sz="2800" b="1" dirty="0">
              <a:solidFill>
                <a:schemeClr val="tx1">
                  <a:lumMod val="75000"/>
                  <a:lumOff val="25000"/>
                </a:schemeClr>
              </a:solidFill>
              <a:latin typeface="Lucida Fax" panose="02060602050505020204" pitchFamily="18" charset="0"/>
            </a:endParaRPr>
          </a:p>
        </p:txBody>
      </p: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440434" y="1883551"/>
            <a:ext cx="4565189" cy="679481"/>
          </a:xfrm>
          <a:prstGeom prst="rect">
            <a:avLst/>
          </a:prstGeom>
        </p:spPr>
        <p:txBody>
          <a:bodyPr wrap="square" lIns="0" tIns="0" rIns="0" bIns="0" anchor="t">
            <a:spAutoFit/>
          </a:bodyPr>
          <a:lstStyle/>
          <a:p>
            <a:pPr marL="171450" indent="-171450" algn="just">
              <a:lnSpc>
                <a:spcPct val="107000"/>
              </a:lnSpc>
              <a:spcBef>
                <a:spcPts val="1200"/>
              </a:spcBef>
              <a:spcAft>
                <a:spcPts val="800"/>
              </a:spcAft>
              <a:buClr>
                <a:schemeClr val="tx2"/>
              </a:buClr>
              <a:buFont typeface="Segoe UI Light" panose="020B0502040204020203" pitchFamily="34" charset="0"/>
              <a:buChar char="›"/>
            </a:pPr>
            <a:r>
              <a:rPr lang="en-US" sz="1400" dirty="0">
                <a:latin typeface="Lucida Fax" panose="02060602050505020204" pitchFamily="18" charset="0"/>
              </a:rPr>
              <a:t>Does a higher number of mentions of specific conditions on death certificates lead to a significantly higher COVID-19 death count?</a:t>
            </a:r>
            <a:endParaRPr lang="en-CA" sz="1400" dirty="0">
              <a:latin typeface="Lucida Fax" panose="02060602050505020204" pitchFamily="18" charset="0"/>
            </a:endParaRPr>
          </a:p>
        </p:txBody>
      </p:sp>
      <p:sp>
        <p:nvSpPr>
          <p:cNvPr id="40" name="Rectangle 39">
            <a:extLst>
              <a:ext uri="{FF2B5EF4-FFF2-40B4-BE49-F238E27FC236}">
                <a16:creationId xmlns:a16="http://schemas.microsoft.com/office/drawing/2014/main" id="{5842CE6B-862D-4B18-B10B-3436A7D24058}"/>
              </a:ext>
            </a:extLst>
          </p:cNvPr>
          <p:cNvSpPr/>
          <p:nvPr/>
        </p:nvSpPr>
        <p:spPr>
          <a:xfrm>
            <a:off x="6929644" y="1908506"/>
            <a:ext cx="4565189" cy="212559"/>
          </a:xfrm>
          <a:prstGeom prst="rect">
            <a:avLst/>
          </a:prstGeom>
        </p:spPr>
        <p:txBody>
          <a:bodyPr wrap="square" lIns="0" tIns="0" rIns="0" bIns="0" anchor="t">
            <a:spAutoFit/>
          </a:bodyPr>
          <a:lstStyle/>
          <a:p>
            <a:pPr lvl="0" algn="just">
              <a:lnSpc>
                <a:spcPct val="107000"/>
              </a:lnSpc>
            </a:pPr>
            <a:r>
              <a:rPr lang="en-CA" sz="1400" dirty="0">
                <a:latin typeface="Lucida Fax" panose="02060602050505020204" pitchFamily="18" charset="0"/>
              </a:rPr>
              <a:t>Data source: Career Foundry </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D130C0AE-B52E-4C65-A461-AD2F7D2362DE}"/>
              </a:ext>
            </a:extLst>
          </p:cNvPr>
          <p:cNvSpPr/>
          <p:nvPr/>
        </p:nvSpPr>
        <p:spPr>
          <a:xfrm>
            <a:off x="1440434" y="4432626"/>
            <a:ext cx="4662933" cy="2416046"/>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Exploratory data analysis</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Geographical visualizations with Python</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Regression analysis on Python </a:t>
            </a:r>
          </a:p>
          <a:p>
            <a:pPr marL="171450" indent="-171450" algn="just">
              <a:spcBef>
                <a:spcPts val="1200"/>
              </a:spcBef>
              <a:buClr>
                <a:schemeClr val="tx2"/>
              </a:buClr>
              <a:buFont typeface="Segoe UI Light" panose="020B0502040204020203" pitchFamily="34" charset="0"/>
              <a:buChar char="›"/>
            </a:pPr>
            <a:r>
              <a:rPr lang="en-US" sz="1400" dirty="0">
                <a:latin typeface="Lucida Fax" panose="02060602050505020204" pitchFamily="18" charset="0"/>
              </a:rPr>
              <a:t>Clustering on Python</a:t>
            </a:r>
          </a:p>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latin typeface="Lucida Fax" panose="02060602050505020204" pitchFamily="18" charset="0"/>
                <a:cs typeface="Segoe UI" panose="020B0502040204020203" pitchFamily="34" charset="0"/>
              </a:rPr>
              <a:t>Sourcing open data</a:t>
            </a:r>
          </a:p>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latin typeface="Lucida Fax" panose="02060602050505020204" pitchFamily="18" charset="0"/>
                <a:cs typeface="Segoe UI" panose="020B0502040204020203" pitchFamily="34" charset="0"/>
              </a:rPr>
              <a:t>Sourcing time series data</a:t>
            </a:r>
          </a:p>
          <a:p>
            <a:pPr marL="171450" indent="-171450" algn="just">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latin typeface="Lucida Fax" panose="02060602050505020204" pitchFamily="18" charset="0"/>
                <a:cs typeface="Segoe UI" panose="020B0502040204020203" pitchFamily="34" charset="0"/>
              </a:rPr>
              <a:t>Data dashboards</a:t>
            </a:r>
            <a:endParaRPr lang="en-US" sz="13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610560" y="4688739"/>
            <a:ext cx="4604877" cy="430887"/>
          </a:xfrm>
          <a:prstGeom prst="rect">
            <a:avLst/>
          </a:prstGeom>
        </p:spPr>
        <p:txBody>
          <a:bodyPr wrap="square" lIns="0" tIns="0" rIns="0" bIns="0" anchor="t">
            <a:spAutoFit/>
          </a:bodyPr>
          <a:lstStyle/>
          <a:p>
            <a:pPr algn="just"/>
            <a:r>
              <a:rPr lang="en-US" sz="1400" dirty="0">
                <a:latin typeface="Lucida Fax" panose="02060602050505020204" pitchFamily="18" charset="0"/>
              </a:rPr>
              <a:t>Challenges included managing complex queries and maintaining data accuracy. </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30</a:t>
            </a:fld>
            <a:endParaRPr lang="en-US" dirty="0"/>
          </a:p>
        </p:txBody>
      </p:sp>
    </p:spTree>
    <p:extLst>
      <p:ext uri="{BB962C8B-B14F-4D97-AF65-F5344CB8AC3E}">
        <p14:creationId xmlns:p14="http://schemas.microsoft.com/office/powerpoint/2010/main" val="166988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540179" y="653555"/>
            <a:ext cx="10179234" cy="16005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Lucida Fax" panose="02060602050505020204" pitchFamily="18" charset="0"/>
              </a:rPr>
              <a:t>I analyzed the COVID-19 data of U.S. from 2020 to 2023.</a:t>
            </a:r>
          </a:p>
          <a:p>
            <a:pPr algn="just"/>
            <a:r>
              <a:rPr lang="en-US" sz="1400" dirty="0">
                <a:solidFill>
                  <a:schemeClr val="tx1"/>
                </a:solidFill>
                <a:latin typeface="Lucida Fax" panose="02060602050505020204" pitchFamily="18" charset="0"/>
              </a:rPr>
              <a:t> </a:t>
            </a:r>
          </a:p>
          <a:p>
            <a:pPr algn="just"/>
            <a:r>
              <a:rPr lang="en-US" sz="1400" dirty="0">
                <a:solidFill>
                  <a:schemeClr val="tx1"/>
                </a:solidFill>
                <a:latin typeface="Lucida Fax" panose="02060602050505020204" pitchFamily="18" charset="0"/>
              </a:rPr>
              <a:t>The following results are delivered: </a:t>
            </a:r>
          </a:p>
          <a:p>
            <a:pPr algn="just"/>
            <a:r>
              <a:rPr lang="en-US" sz="1400" dirty="0">
                <a:solidFill>
                  <a:schemeClr val="tx1"/>
                </a:solidFill>
                <a:latin typeface="Lucida Fax" panose="02060602050505020204" pitchFamily="18" charset="0"/>
              </a:rPr>
              <a:t>• A detailed repository on </a:t>
            </a:r>
            <a:r>
              <a:rPr lang="en-US" sz="1400" dirty="0">
                <a:solidFill>
                  <a:schemeClr val="tx1"/>
                </a:solidFill>
                <a:latin typeface="Lucida Fax" panose="02060602050505020204" pitchFamily="18" charset="0"/>
                <a:hlinkClick r:id="rId3"/>
              </a:rPr>
              <a:t>GitHub</a:t>
            </a:r>
            <a:r>
              <a:rPr lang="en-US" sz="1400" dirty="0">
                <a:solidFill>
                  <a:schemeClr val="tx1"/>
                </a:solidFill>
                <a:latin typeface="Lucida Fax" panose="02060602050505020204" pitchFamily="18" charset="0"/>
              </a:rPr>
              <a:t> with all Python Code </a:t>
            </a:r>
          </a:p>
          <a:p>
            <a:pPr algn="just"/>
            <a:r>
              <a:rPr lang="en-US" sz="1400" dirty="0">
                <a:solidFill>
                  <a:schemeClr val="tx1"/>
                </a:solidFill>
                <a:latin typeface="Lucida Fax" panose="02060602050505020204" pitchFamily="18" charset="0"/>
              </a:rPr>
              <a:t>• A thorough data storyboard on </a:t>
            </a:r>
            <a:r>
              <a:rPr lang="en-US" sz="1400" dirty="0">
                <a:solidFill>
                  <a:schemeClr val="tx1"/>
                </a:solidFill>
                <a:latin typeface="Lucida Fax" panose="02060602050505020204" pitchFamily="18" charset="0"/>
                <a:hlinkClick r:id="rId4"/>
              </a:rPr>
              <a:t>Tableau</a:t>
            </a:r>
            <a:r>
              <a:rPr lang="en-US" sz="1400" dirty="0">
                <a:solidFill>
                  <a:schemeClr val="tx1"/>
                </a:solidFill>
                <a:latin typeface="Lucida Fax" panose="02060602050505020204" pitchFamily="18" charset="0"/>
              </a:rPr>
              <a:t> including all necessary visualizations, demonstrating the objective, hypothesis, test results, and conclusion of the analysis.</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33564" y="522898"/>
            <a:ext cx="465843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Analysis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4023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31</a:t>
            </a:fld>
            <a:endParaRPr lang="en-US" dirty="0"/>
          </a:p>
        </p:txBody>
      </p:sp>
      <p:sp>
        <p:nvSpPr>
          <p:cNvPr id="7" name="TextBox 6">
            <a:extLst>
              <a:ext uri="{FF2B5EF4-FFF2-40B4-BE49-F238E27FC236}">
                <a16:creationId xmlns:a16="http://schemas.microsoft.com/office/drawing/2014/main" id="{E33893DD-F463-FB2D-52AF-8A8352DEC1C6}"/>
              </a:ext>
            </a:extLst>
          </p:cNvPr>
          <p:cNvSpPr txBox="1"/>
          <p:nvPr/>
        </p:nvSpPr>
        <p:spPr>
          <a:xfrm>
            <a:off x="1245930" y="2896626"/>
            <a:ext cx="4850070" cy="2677656"/>
          </a:xfrm>
          <a:prstGeom prst="rect">
            <a:avLst/>
          </a:prstGeom>
          <a:noFill/>
        </p:spPr>
        <p:txBody>
          <a:bodyPr wrap="square">
            <a:spAutoFit/>
          </a:bodyPr>
          <a:lstStyle/>
          <a:p>
            <a:pPr algn="just"/>
            <a:r>
              <a:rPr lang="en-US" sz="1400" dirty="0">
                <a:latin typeface="Lucida Fax" panose="02060602050505020204" pitchFamily="18" charset="0"/>
              </a:rPr>
              <a:t>The analysis revealed a correlation value of 0.989 between "COVID-19 Deaths" and "Number of Mentions," indicating a strong positive correlation between the two variables. This suggests that as the number of COVID-19 deaths increases, the number of mentions of contributing conditions tends to rise proportionally. However, it is essential to recognize that correlation does not imply causation. Although the two variables are closely related, this statistical relationship does not necessarily mean that one causes the other; rather, they tend to move together.</a:t>
            </a:r>
            <a:endParaRPr lang="en-CA" sz="1400" dirty="0">
              <a:latin typeface="Lucida Fax" panose="02060602050505020204" pitchFamily="18" charset="0"/>
            </a:endParaRPr>
          </a:p>
        </p:txBody>
      </p:sp>
      <p:pic>
        <p:nvPicPr>
          <p:cNvPr id="16" name="Picture 15">
            <a:extLst>
              <a:ext uri="{FF2B5EF4-FFF2-40B4-BE49-F238E27FC236}">
                <a16:creationId xmlns:a16="http://schemas.microsoft.com/office/drawing/2014/main" id="{151B47E6-AE30-1DDC-1C05-7C314BA09D46}"/>
              </a:ext>
            </a:extLst>
          </p:cNvPr>
          <p:cNvPicPr>
            <a:picLocks noChangeAspect="1"/>
          </p:cNvPicPr>
          <p:nvPr/>
        </p:nvPicPr>
        <p:blipFill>
          <a:blip r:embed="rId5"/>
          <a:stretch>
            <a:fillRect/>
          </a:stretch>
        </p:blipFill>
        <p:spPr>
          <a:xfrm>
            <a:off x="6096000" y="2717183"/>
            <a:ext cx="5468419" cy="4098367"/>
          </a:xfrm>
          <a:prstGeom prst="rect">
            <a:avLst/>
          </a:prstGeom>
        </p:spPr>
      </p:pic>
      <p:sp>
        <p:nvSpPr>
          <p:cNvPr id="18" name="TextBox 17">
            <a:extLst>
              <a:ext uri="{FF2B5EF4-FFF2-40B4-BE49-F238E27FC236}">
                <a16:creationId xmlns:a16="http://schemas.microsoft.com/office/drawing/2014/main" id="{C81F3923-DE48-0B98-6058-E3A4BC376797}"/>
              </a:ext>
            </a:extLst>
          </p:cNvPr>
          <p:cNvSpPr txBox="1"/>
          <p:nvPr/>
        </p:nvSpPr>
        <p:spPr>
          <a:xfrm>
            <a:off x="3436033" y="2253215"/>
            <a:ext cx="6112412" cy="369332"/>
          </a:xfrm>
          <a:prstGeom prst="rect">
            <a:avLst/>
          </a:prstGeom>
          <a:noFill/>
        </p:spPr>
        <p:txBody>
          <a:bodyPr wrap="square">
            <a:spAutoFit/>
          </a:bodyPr>
          <a:lstStyle/>
          <a:p>
            <a:r>
              <a:rPr lang="en-CA" dirty="0">
                <a:latin typeface="Lucida Fax" panose="02060602050505020204" pitchFamily="18" charset="0"/>
              </a:rPr>
              <a:t>1. Exploratory analysis of variables</a:t>
            </a:r>
          </a:p>
        </p:txBody>
      </p:sp>
    </p:spTree>
    <p:extLst>
      <p:ext uri="{BB962C8B-B14F-4D97-AF65-F5344CB8AC3E}">
        <p14:creationId xmlns:p14="http://schemas.microsoft.com/office/powerpoint/2010/main" val="3414129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19E34-DE07-2B37-9062-CB5985D478BE}"/>
              </a:ext>
            </a:extLst>
          </p:cNvPr>
          <p:cNvSpPr>
            <a:spLocks noGrp="1"/>
          </p:cNvSpPr>
          <p:nvPr>
            <p:ph type="sldNum" sz="quarter" idx="12"/>
          </p:nvPr>
        </p:nvSpPr>
        <p:spPr/>
        <p:txBody>
          <a:bodyPr/>
          <a:lstStyle/>
          <a:p>
            <a:fld id="{06FEDF93-2BFD-41CA-ABC7-B039102F3792}" type="slidenum">
              <a:rPr lang="en-US" smtClean="0"/>
              <a:t>32</a:t>
            </a:fld>
            <a:endParaRPr lang="en-US" dirty="0"/>
          </a:p>
        </p:txBody>
      </p:sp>
      <p:pic>
        <p:nvPicPr>
          <p:cNvPr id="13" name="Picture 12">
            <a:extLst>
              <a:ext uri="{FF2B5EF4-FFF2-40B4-BE49-F238E27FC236}">
                <a16:creationId xmlns:a16="http://schemas.microsoft.com/office/drawing/2014/main" id="{091758C0-825E-9528-B73F-381295BC4E40}"/>
              </a:ext>
            </a:extLst>
          </p:cNvPr>
          <p:cNvPicPr>
            <a:picLocks noChangeAspect="1"/>
          </p:cNvPicPr>
          <p:nvPr/>
        </p:nvPicPr>
        <p:blipFill>
          <a:blip r:embed="rId2"/>
          <a:stretch>
            <a:fillRect/>
          </a:stretch>
        </p:blipFill>
        <p:spPr>
          <a:xfrm>
            <a:off x="1403123" y="577436"/>
            <a:ext cx="4692877" cy="3980807"/>
          </a:xfrm>
          <a:prstGeom prst="rect">
            <a:avLst/>
          </a:prstGeom>
        </p:spPr>
      </p:pic>
      <p:sp>
        <p:nvSpPr>
          <p:cNvPr id="4" name="TextBox 3">
            <a:extLst>
              <a:ext uri="{FF2B5EF4-FFF2-40B4-BE49-F238E27FC236}">
                <a16:creationId xmlns:a16="http://schemas.microsoft.com/office/drawing/2014/main" id="{CFA0EAC2-38CB-8B11-8B3E-06613E1EF20E}"/>
              </a:ext>
            </a:extLst>
          </p:cNvPr>
          <p:cNvSpPr txBox="1"/>
          <p:nvPr/>
        </p:nvSpPr>
        <p:spPr>
          <a:xfrm>
            <a:off x="1686657" y="151601"/>
            <a:ext cx="6098344" cy="369332"/>
          </a:xfrm>
          <a:prstGeom prst="rect">
            <a:avLst/>
          </a:prstGeom>
          <a:noFill/>
        </p:spPr>
        <p:txBody>
          <a:bodyPr wrap="square">
            <a:spAutoFit/>
          </a:bodyPr>
          <a:lstStyle/>
          <a:p>
            <a:r>
              <a:rPr lang="en-CA" dirty="0">
                <a:latin typeface="Lucida Fax" panose="02060602050505020204" pitchFamily="18" charset="0"/>
              </a:rPr>
              <a:t>2. Regression Analysis</a:t>
            </a:r>
          </a:p>
        </p:txBody>
      </p:sp>
      <p:sp>
        <p:nvSpPr>
          <p:cNvPr id="6" name="TextBox 5">
            <a:extLst>
              <a:ext uri="{FF2B5EF4-FFF2-40B4-BE49-F238E27FC236}">
                <a16:creationId xmlns:a16="http://schemas.microsoft.com/office/drawing/2014/main" id="{2BF95802-D1CA-6271-8877-C3911A6A9BD4}"/>
              </a:ext>
            </a:extLst>
          </p:cNvPr>
          <p:cNvSpPr txBox="1"/>
          <p:nvPr/>
        </p:nvSpPr>
        <p:spPr>
          <a:xfrm>
            <a:off x="1246815" y="4614746"/>
            <a:ext cx="5005492" cy="1815882"/>
          </a:xfrm>
          <a:prstGeom prst="rect">
            <a:avLst/>
          </a:prstGeom>
          <a:noFill/>
        </p:spPr>
        <p:txBody>
          <a:bodyPr wrap="square">
            <a:spAutoFit/>
          </a:bodyPr>
          <a:lstStyle/>
          <a:p>
            <a:pPr algn="just"/>
            <a:r>
              <a:rPr lang="en-US" sz="1400" dirty="0">
                <a:solidFill>
                  <a:srgbClr val="000000"/>
                </a:solidFill>
                <a:effectLst/>
                <a:latin typeface="Lucida Fax" panose="02060602050505020204" pitchFamily="18" charset="0"/>
              </a:rPr>
              <a:t>I conducted a regression analysis to examine the relationship between "COVID-19 Deaths" (independent variable) and "Number of Mentions" (dependent variable). All the data points are close to the regression line exhibiting the Strong Relationship. This suggests that as the number of COVID-19 deaths increases, the number of mentions tends to increase as well.</a:t>
            </a:r>
            <a:endParaRPr lang="en-CA" sz="1400" dirty="0">
              <a:latin typeface="Lucida Fax" panose="02060602050505020204" pitchFamily="18" charset="0"/>
            </a:endParaRPr>
          </a:p>
        </p:txBody>
      </p:sp>
      <p:sp>
        <p:nvSpPr>
          <p:cNvPr id="8" name="TextBox 7">
            <a:extLst>
              <a:ext uri="{FF2B5EF4-FFF2-40B4-BE49-F238E27FC236}">
                <a16:creationId xmlns:a16="http://schemas.microsoft.com/office/drawing/2014/main" id="{03F70976-F1CB-6411-20CA-663C90A9B9FD}"/>
              </a:ext>
            </a:extLst>
          </p:cNvPr>
          <p:cNvSpPr txBox="1"/>
          <p:nvPr/>
        </p:nvSpPr>
        <p:spPr>
          <a:xfrm>
            <a:off x="7785001" y="95098"/>
            <a:ext cx="3843997" cy="369332"/>
          </a:xfrm>
          <a:prstGeom prst="rect">
            <a:avLst/>
          </a:prstGeom>
          <a:noFill/>
        </p:spPr>
        <p:txBody>
          <a:bodyPr wrap="square">
            <a:spAutoFit/>
          </a:bodyPr>
          <a:lstStyle/>
          <a:p>
            <a:r>
              <a:rPr lang="en-CA" dirty="0">
                <a:latin typeface="Lucida Fax" panose="02060602050505020204" pitchFamily="18" charset="0"/>
              </a:rPr>
              <a:t>3. Cluster Analysis</a:t>
            </a:r>
          </a:p>
        </p:txBody>
      </p:sp>
      <p:pic>
        <p:nvPicPr>
          <p:cNvPr id="10" name="Picture 9">
            <a:extLst>
              <a:ext uri="{FF2B5EF4-FFF2-40B4-BE49-F238E27FC236}">
                <a16:creationId xmlns:a16="http://schemas.microsoft.com/office/drawing/2014/main" id="{87780951-BD9A-504C-5E13-47A7FD4DCEB2}"/>
              </a:ext>
            </a:extLst>
          </p:cNvPr>
          <p:cNvPicPr>
            <a:picLocks noChangeAspect="1"/>
          </p:cNvPicPr>
          <p:nvPr/>
        </p:nvPicPr>
        <p:blipFill>
          <a:blip r:embed="rId3"/>
          <a:stretch>
            <a:fillRect/>
          </a:stretch>
        </p:blipFill>
        <p:spPr>
          <a:xfrm>
            <a:off x="6538840" y="577436"/>
            <a:ext cx="5404632" cy="3825752"/>
          </a:xfrm>
          <a:prstGeom prst="rect">
            <a:avLst/>
          </a:prstGeom>
        </p:spPr>
      </p:pic>
      <p:sp>
        <p:nvSpPr>
          <p:cNvPr id="12" name="TextBox 11">
            <a:extLst>
              <a:ext uri="{FF2B5EF4-FFF2-40B4-BE49-F238E27FC236}">
                <a16:creationId xmlns:a16="http://schemas.microsoft.com/office/drawing/2014/main" id="{01BE75F3-636B-84A6-97DA-E2F77118D829}"/>
              </a:ext>
            </a:extLst>
          </p:cNvPr>
          <p:cNvSpPr txBox="1"/>
          <p:nvPr/>
        </p:nvSpPr>
        <p:spPr>
          <a:xfrm>
            <a:off x="6717475" y="4531954"/>
            <a:ext cx="5225997" cy="1815882"/>
          </a:xfrm>
          <a:prstGeom prst="rect">
            <a:avLst/>
          </a:prstGeom>
          <a:noFill/>
        </p:spPr>
        <p:txBody>
          <a:bodyPr wrap="square">
            <a:spAutoFit/>
          </a:bodyPr>
          <a:lstStyle/>
          <a:p>
            <a:pPr algn="just"/>
            <a:r>
              <a:rPr lang="en-US" sz="1400" b="1" dirty="0">
                <a:solidFill>
                  <a:srgbClr val="000000"/>
                </a:solidFill>
                <a:effectLst/>
                <a:latin typeface="Lucida Fax" panose="02060602050505020204" pitchFamily="18" charset="0"/>
              </a:rPr>
              <a:t>Cluster 1</a:t>
            </a:r>
            <a:r>
              <a:rPr lang="en-US" sz="1400" dirty="0">
                <a:solidFill>
                  <a:srgbClr val="000000"/>
                </a:solidFill>
                <a:effectLst/>
                <a:latin typeface="Lucida Fax" panose="02060602050505020204" pitchFamily="18" charset="0"/>
              </a:rPr>
              <a:t> (Low Deaths, High Mentions) could represent countries that handled the pandemic well but received media attention for their efforts.</a:t>
            </a:r>
            <a:endParaRPr lang="en-US" sz="1400" dirty="0">
              <a:effectLst/>
              <a:latin typeface="Lucida Fax" panose="02060602050505020204" pitchFamily="18" charset="0"/>
            </a:endParaRPr>
          </a:p>
          <a:p>
            <a:pPr algn="just"/>
            <a:r>
              <a:rPr lang="en-US" sz="1400" b="1" dirty="0">
                <a:solidFill>
                  <a:srgbClr val="000000"/>
                </a:solidFill>
                <a:effectLst/>
                <a:latin typeface="Lucida Fax" panose="02060602050505020204" pitchFamily="18" charset="0"/>
              </a:rPr>
              <a:t>Cluster 2</a:t>
            </a:r>
            <a:r>
              <a:rPr lang="en-US" sz="1400" dirty="0">
                <a:solidFill>
                  <a:srgbClr val="000000"/>
                </a:solidFill>
                <a:effectLst/>
                <a:latin typeface="Lucida Fax" panose="02060602050505020204" pitchFamily="18" charset="0"/>
              </a:rPr>
              <a:t> (High Deaths, High Mentions) might highlight the countries hit hardest by the pandemic, receiving corresponding media attention.</a:t>
            </a:r>
            <a:endParaRPr lang="en-US" sz="1400" dirty="0">
              <a:effectLst/>
              <a:latin typeface="Lucida Fax" panose="02060602050505020204" pitchFamily="18" charset="0"/>
            </a:endParaRPr>
          </a:p>
          <a:p>
            <a:pPr algn="just"/>
            <a:r>
              <a:rPr lang="en-US" sz="1400" b="1" dirty="0">
                <a:solidFill>
                  <a:srgbClr val="000000"/>
                </a:solidFill>
                <a:effectLst/>
                <a:latin typeface="Lucida Fax" panose="02060602050505020204" pitchFamily="18" charset="0"/>
              </a:rPr>
              <a:t>Cluster 3</a:t>
            </a:r>
            <a:r>
              <a:rPr lang="en-US" sz="1400" dirty="0">
                <a:solidFill>
                  <a:srgbClr val="000000"/>
                </a:solidFill>
                <a:effectLst/>
                <a:latin typeface="Lucida Fax" panose="02060602050505020204" pitchFamily="18" charset="0"/>
              </a:rPr>
              <a:t> (Low Deaths, Low Mentions) might represent regions with minimal impact and visibility.</a:t>
            </a:r>
            <a:endParaRPr lang="en-CA" sz="1400" dirty="0">
              <a:latin typeface="Lucida Fax" panose="02060602050505020204" pitchFamily="18" charset="0"/>
            </a:endParaRPr>
          </a:p>
        </p:txBody>
      </p:sp>
      <p:pic>
        <p:nvPicPr>
          <p:cNvPr id="15" name="Picture 14">
            <a:extLst>
              <a:ext uri="{FF2B5EF4-FFF2-40B4-BE49-F238E27FC236}">
                <a16:creationId xmlns:a16="http://schemas.microsoft.com/office/drawing/2014/main" id="{F6958E2B-92E5-1065-E54E-4D553BBDA618}"/>
              </a:ext>
            </a:extLst>
          </p:cNvPr>
          <p:cNvPicPr>
            <a:picLocks noChangeAspect="1"/>
          </p:cNvPicPr>
          <p:nvPr/>
        </p:nvPicPr>
        <p:blipFill>
          <a:blip r:embed="rId4"/>
          <a:stretch>
            <a:fillRect/>
          </a:stretch>
        </p:blipFill>
        <p:spPr>
          <a:xfrm>
            <a:off x="11115236" y="3033712"/>
            <a:ext cx="800100" cy="790575"/>
          </a:xfrm>
          <a:prstGeom prst="rect">
            <a:avLst/>
          </a:prstGeom>
        </p:spPr>
      </p:pic>
    </p:spTree>
    <p:extLst>
      <p:ext uri="{BB962C8B-B14F-4D97-AF65-F5344CB8AC3E}">
        <p14:creationId xmlns:p14="http://schemas.microsoft.com/office/powerpoint/2010/main" val="1788767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33</a:t>
            </a:fld>
            <a:endParaRPr lang="en-US" dirty="0"/>
          </a:p>
        </p:txBody>
      </p:sp>
      <p:sp>
        <p:nvSpPr>
          <p:cNvPr id="13" name="TextBox 12">
            <a:extLst>
              <a:ext uri="{FF2B5EF4-FFF2-40B4-BE49-F238E27FC236}">
                <a16:creationId xmlns:a16="http://schemas.microsoft.com/office/drawing/2014/main" id="{FB240784-BFA9-4C57-4256-45C74C34F182}"/>
              </a:ext>
            </a:extLst>
          </p:cNvPr>
          <p:cNvSpPr txBox="1"/>
          <p:nvPr/>
        </p:nvSpPr>
        <p:spPr>
          <a:xfrm>
            <a:off x="1533379" y="1152907"/>
            <a:ext cx="10255348" cy="5047536"/>
          </a:xfrm>
          <a:prstGeom prst="rect">
            <a:avLst/>
          </a:prstGeom>
          <a:noFill/>
        </p:spPr>
        <p:txBody>
          <a:bodyPr wrap="square">
            <a:spAutoFit/>
          </a:bodyPr>
          <a:lstStyle/>
          <a:p>
            <a:pPr algn="just"/>
            <a:r>
              <a:rPr lang="en-US" sz="1400" b="1" dirty="0">
                <a:solidFill>
                  <a:srgbClr val="000000"/>
                </a:solidFill>
                <a:effectLst/>
                <a:latin typeface="Lucida Fax" panose="02060602050505020204" pitchFamily="18" charset="0"/>
              </a:rPr>
              <a:t>Summary</a:t>
            </a:r>
            <a:endParaRPr lang="en-US" sz="1400" dirty="0">
              <a:effectLst/>
              <a:latin typeface="Lucida Fax" panose="02060602050505020204" pitchFamily="18" charset="0"/>
            </a:endParaRPr>
          </a:p>
          <a:p>
            <a:pPr algn="just"/>
            <a:r>
              <a:rPr lang="en-US" sz="1400" dirty="0">
                <a:solidFill>
                  <a:srgbClr val="000000"/>
                </a:solidFill>
                <a:effectLst/>
                <a:latin typeface="Lucida Fax" panose="02060602050505020204" pitchFamily="18" charset="0"/>
              </a:rPr>
              <a:t>The close alignment of data points with the regression line in your analysis of "COVID-19 Deaths" and "Number of Mentions" indicates a strong positive relationship. This suggests that as COVID-19 deaths increase, the number of mentions increases proportionally, and the model is effective for predicting and understanding this relationship.</a:t>
            </a:r>
            <a:endParaRPr lang="en-US" sz="1400" dirty="0">
              <a:effectLst/>
              <a:latin typeface="Lucida Fax" panose="02060602050505020204" pitchFamily="18" charset="0"/>
            </a:endParaRPr>
          </a:p>
          <a:p>
            <a:pPr algn="just"/>
            <a:br>
              <a:rPr lang="en-US" sz="1400" dirty="0">
                <a:solidFill>
                  <a:srgbClr val="000000"/>
                </a:solidFill>
                <a:effectLst/>
                <a:latin typeface="Lucida Fax" panose="02060602050505020204" pitchFamily="18" charset="0"/>
              </a:rPr>
            </a:br>
            <a:endParaRPr lang="en-US" sz="1400" dirty="0">
              <a:solidFill>
                <a:srgbClr val="000000"/>
              </a:solidFill>
              <a:effectLst/>
              <a:latin typeface="Lucida Fax" panose="02060602050505020204" pitchFamily="18" charset="0"/>
            </a:endParaRPr>
          </a:p>
          <a:p>
            <a:pPr algn="just"/>
            <a:r>
              <a:rPr lang="en-US" sz="1400" b="1" dirty="0">
                <a:solidFill>
                  <a:srgbClr val="000000"/>
                </a:solidFill>
                <a:effectLst/>
                <a:latin typeface="Lucida Fax" panose="02060602050505020204" pitchFamily="18" charset="0"/>
              </a:rPr>
              <a:t>Recommendations</a:t>
            </a:r>
            <a:r>
              <a:rPr lang="en-US" sz="1400" dirty="0">
                <a:solidFill>
                  <a:srgbClr val="000000"/>
                </a:solidFill>
                <a:effectLst/>
                <a:latin typeface="Lucida Fax" panose="02060602050505020204" pitchFamily="18" charset="0"/>
              </a:rPr>
              <a:t>: Strengthen global communication to highlight effective pandemic strategies, especially in underrepresented regions, and ensure equitable resource distribution.</a:t>
            </a:r>
            <a:endParaRPr lang="en-US" sz="1400" dirty="0">
              <a:effectLst/>
              <a:latin typeface="Lucida Fax" panose="02060602050505020204" pitchFamily="18" charset="0"/>
            </a:endParaRPr>
          </a:p>
          <a:p>
            <a:pPr algn="just"/>
            <a:r>
              <a:rPr lang="en-US" sz="1400" b="1" dirty="0">
                <a:solidFill>
                  <a:srgbClr val="000000"/>
                </a:solidFill>
                <a:effectLst/>
                <a:latin typeface="Lucida Fax" panose="02060602050505020204" pitchFamily="18" charset="0"/>
              </a:rPr>
              <a:t>Future Research</a:t>
            </a:r>
            <a:r>
              <a:rPr lang="en-US" sz="1400" dirty="0">
                <a:solidFill>
                  <a:srgbClr val="000000"/>
                </a:solidFill>
                <a:effectLst/>
                <a:latin typeface="Lucida Fax" panose="02060602050505020204" pitchFamily="18" charset="0"/>
              </a:rPr>
              <a:t>: Investigate outliers and explore factors like healthcare infrastructure or policy effectiveness that influenced pandemic outcomes beyond media attention.</a:t>
            </a:r>
            <a:endParaRPr lang="en-US" sz="1400" dirty="0">
              <a:effectLst/>
              <a:latin typeface="Lucida Fax" panose="02060602050505020204" pitchFamily="18" charset="0"/>
            </a:endParaRPr>
          </a:p>
          <a:p>
            <a:pPr algn="just"/>
            <a:br>
              <a:rPr lang="en-US" sz="1400" dirty="0">
                <a:solidFill>
                  <a:srgbClr val="000000"/>
                </a:solidFill>
                <a:effectLst/>
                <a:latin typeface="Lucida Fax" panose="02060602050505020204" pitchFamily="18" charset="0"/>
              </a:rPr>
            </a:br>
            <a:endParaRPr lang="en-US" sz="1400" dirty="0">
              <a:solidFill>
                <a:srgbClr val="000000"/>
              </a:solidFill>
              <a:effectLst/>
              <a:latin typeface="Lucida Fax" panose="02060602050505020204" pitchFamily="18" charset="0"/>
            </a:endParaRPr>
          </a:p>
          <a:p>
            <a:pPr algn="just"/>
            <a:r>
              <a:rPr lang="en-US" sz="1400" dirty="0">
                <a:solidFill>
                  <a:srgbClr val="000000"/>
                </a:solidFill>
                <a:effectLst/>
                <a:latin typeface="Lucida Fax" panose="02060602050505020204" pitchFamily="18" charset="0"/>
              </a:rPr>
              <a:t>From a </a:t>
            </a:r>
            <a:r>
              <a:rPr lang="en-US" sz="1400" b="1" dirty="0">
                <a:solidFill>
                  <a:srgbClr val="000000"/>
                </a:solidFill>
                <a:effectLst/>
                <a:latin typeface="Lucida Fax" panose="02060602050505020204" pitchFamily="18" charset="0"/>
              </a:rPr>
              <a:t>sampling point of view</a:t>
            </a:r>
            <a:r>
              <a:rPr lang="en-US" sz="1400" dirty="0">
                <a:solidFill>
                  <a:srgbClr val="000000"/>
                </a:solidFill>
                <a:effectLst/>
                <a:latin typeface="Lucida Fax" panose="02060602050505020204" pitchFamily="18" charset="0"/>
              </a:rPr>
              <a:t>, bias could occur if the dataset over-represents certain regions or time periods, leading to an inaccurate reflection of the global situation by emphasizing areas with more available or easily accessible data while underreporting others.</a:t>
            </a:r>
            <a:endParaRPr lang="en-US" sz="1400" dirty="0">
              <a:effectLst/>
              <a:latin typeface="Lucida Fax" panose="02060602050505020204" pitchFamily="18" charset="0"/>
            </a:endParaRPr>
          </a:p>
          <a:p>
            <a:pPr algn="just"/>
            <a:br>
              <a:rPr lang="en-US" sz="1400" dirty="0">
                <a:solidFill>
                  <a:srgbClr val="000000"/>
                </a:solidFill>
                <a:effectLst/>
                <a:latin typeface="Lucida Fax" panose="02060602050505020204" pitchFamily="18" charset="0"/>
              </a:rPr>
            </a:br>
            <a:endParaRPr lang="en-US" sz="1400" dirty="0">
              <a:solidFill>
                <a:srgbClr val="000000"/>
              </a:solidFill>
              <a:effectLst/>
              <a:latin typeface="Lucida Fax" panose="02060602050505020204" pitchFamily="18" charset="0"/>
            </a:endParaRPr>
          </a:p>
          <a:p>
            <a:pPr algn="just"/>
            <a:r>
              <a:rPr lang="en-US" sz="1400" b="1" dirty="0">
                <a:solidFill>
                  <a:srgbClr val="000000"/>
                </a:solidFill>
                <a:effectLst/>
                <a:latin typeface="Lucida Fax" panose="02060602050505020204" pitchFamily="18" charset="0"/>
              </a:rPr>
              <a:t>Limitations and Ethical Considerations</a:t>
            </a:r>
            <a:endParaRPr lang="en-US" sz="1400" dirty="0">
              <a:effectLst/>
              <a:latin typeface="Lucida Fax" panose="02060602050505020204" pitchFamily="18" charset="0"/>
            </a:endParaRPr>
          </a:p>
          <a:p>
            <a:pPr algn="just"/>
            <a:r>
              <a:rPr lang="en-US" sz="1400" dirty="0">
                <a:solidFill>
                  <a:srgbClr val="000000"/>
                </a:solidFill>
                <a:effectLst/>
                <a:latin typeface="Lucida Fax" panose="02060602050505020204" pitchFamily="18" charset="0"/>
              </a:rPr>
              <a:t>The dataset is provisional, so conclusions may require updates. It has reporting delays, inconsistent state standards, data suppression, and potential for double counting of deaths with multiple conditions. Ethical considerations include privacy risks, sensitivity of death-related data, and the possibility of demographic underrepresentation or geographic biases.</a:t>
            </a:r>
            <a:endParaRPr lang="en-CA" sz="1400" dirty="0">
              <a:latin typeface="Lucida Fax" panose="02060602050505020204" pitchFamily="18" charset="0"/>
            </a:endParaRPr>
          </a:p>
        </p:txBody>
      </p:sp>
    </p:spTree>
    <p:extLst>
      <p:ext uri="{BB962C8B-B14F-4D97-AF65-F5344CB8AC3E}">
        <p14:creationId xmlns:p14="http://schemas.microsoft.com/office/powerpoint/2010/main" val="1824343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Conclusions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1196502" y="1502226"/>
            <a:ext cx="2193129" cy="307777"/>
          </a:xfrm>
          <a:prstGeom prst="rect">
            <a:avLst/>
          </a:prstGeom>
        </p:spPr>
        <p:txBody>
          <a:bodyPr wrap="square" lIns="0" tIns="0" rIns="0" bIns="0" anchor="t">
            <a:spAutoFit/>
          </a:bodyPr>
          <a:lstStyle/>
          <a:p>
            <a:pPr algn="ctr"/>
            <a:r>
              <a:rPr lang="en-CA" sz="2000" b="1" dirty="0">
                <a:latin typeface="Lucida Fax" panose="02060602050505020204" pitchFamily="18" charset="0"/>
              </a:rPr>
              <a:t>Journey</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34</a:t>
            </a:fld>
            <a:endParaRPr lang="en-US" dirty="0"/>
          </a:p>
        </p:txBody>
      </p:sp>
      <p:sp>
        <p:nvSpPr>
          <p:cNvPr id="25" name="TextBox 24">
            <a:extLst>
              <a:ext uri="{FF2B5EF4-FFF2-40B4-BE49-F238E27FC236}">
                <a16:creationId xmlns:a16="http://schemas.microsoft.com/office/drawing/2014/main" id="{6A86C83B-7A8F-CEF5-18B9-FA766E084F17}"/>
              </a:ext>
            </a:extLst>
          </p:cNvPr>
          <p:cNvSpPr txBox="1"/>
          <p:nvPr/>
        </p:nvSpPr>
        <p:spPr>
          <a:xfrm>
            <a:off x="3667826" y="1388925"/>
            <a:ext cx="6677177" cy="534377"/>
          </a:xfrm>
          <a:prstGeom prst="rect">
            <a:avLst/>
          </a:prstGeom>
          <a:noFill/>
        </p:spPr>
        <p:txBody>
          <a:bodyPr wrap="square">
            <a:spAutoFit/>
          </a:bodyPr>
          <a:lstStyle/>
          <a:p>
            <a:pPr algn="just">
              <a:lnSpc>
                <a:spcPct val="107000"/>
              </a:lnSpc>
              <a:spcAft>
                <a:spcPts val="800"/>
              </a:spcAft>
            </a:pPr>
            <a:r>
              <a:rPr lang="en-US" sz="1400" dirty="0">
                <a:latin typeface="Lucida Fax" panose="02060602050505020204" pitchFamily="18" charset="0"/>
              </a:rPr>
              <a:t>My journey in data analytics was showcased, with complex data being transformed into impactful stories.</a:t>
            </a:r>
            <a:endParaRPr lang="en-CA" sz="1400" kern="100" dirty="0">
              <a:effectLst/>
              <a:latin typeface="Lucida Fax" panose="020606020505050202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E6C2A4D-C148-E03D-29D0-01C1611C8E4F}"/>
              </a:ext>
            </a:extLst>
          </p:cNvPr>
          <p:cNvSpPr txBox="1"/>
          <p:nvPr/>
        </p:nvSpPr>
        <p:spPr>
          <a:xfrm>
            <a:off x="3667826" y="2507784"/>
            <a:ext cx="7154838" cy="523220"/>
          </a:xfrm>
          <a:prstGeom prst="rect">
            <a:avLst/>
          </a:prstGeom>
          <a:noFill/>
        </p:spPr>
        <p:txBody>
          <a:bodyPr wrap="square">
            <a:spAutoFit/>
          </a:bodyPr>
          <a:lstStyle/>
          <a:p>
            <a:r>
              <a:rPr lang="en-US" sz="1400" dirty="0">
                <a:latin typeface="Lucida Fax" panose="02060602050505020204" pitchFamily="18" charset="0"/>
              </a:rPr>
              <a:t>My skills in data cleaning, analysis, and visualization are highlighted by each project.</a:t>
            </a:r>
            <a:endParaRPr lang="en-CA" sz="1400" dirty="0">
              <a:latin typeface="Lucida Fax" panose="02060602050505020204" pitchFamily="18" charset="0"/>
            </a:endParaRPr>
          </a:p>
        </p:txBody>
      </p:sp>
      <p:sp>
        <p:nvSpPr>
          <p:cNvPr id="13" name="TextBox 12">
            <a:extLst>
              <a:ext uri="{FF2B5EF4-FFF2-40B4-BE49-F238E27FC236}">
                <a16:creationId xmlns:a16="http://schemas.microsoft.com/office/drawing/2014/main" id="{EFBD9009-44D9-B4CA-0238-7CEDFF2CABE5}"/>
              </a:ext>
            </a:extLst>
          </p:cNvPr>
          <p:cNvSpPr txBox="1"/>
          <p:nvPr/>
        </p:nvSpPr>
        <p:spPr>
          <a:xfrm>
            <a:off x="1287448" y="2507784"/>
            <a:ext cx="1545609" cy="369332"/>
          </a:xfrm>
          <a:prstGeom prst="rect">
            <a:avLst/>
          </a:prstGeom>
          <a:noFill/>
        </p:spPr>
        <p:txBody>
          <a:bodyPr wrap="square">
            <a:spAutoFit/>
          </a:bodyPr>
          <a:lstStyle/>
          <a:p>
            <a:pPr algn="ctr"/>
            <a:r>
              <a:rPr lang="en-CA" sz="1800" b="1" dirty="0">
                <a:latin typeface="Lucida Fax" panose="02060602050505020204" pitchFamily="18" charset="0"/>
              </a:rPr>
              <a:t>Skills</a:t>
            </a:r>
            <a:endParaRPr lang="en-US" sz="18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19" name="TextBox 18">
            <a:extLst>
              <a:ext uri="{FF2B5EF4-FFF2-40B4-BE49-F238E27FC236}">
                <a16:creationId xmlns:a16="http://schemas.microsoft.com/office/drawing/2014/main" id="{126E708D-9DE5-6E8E-EC0F-E595B71A6D3C}"/>
              </a:ext>
            </a:extLst>
          </p:cNvPr>
          <p:cNvSpPr txBox="1"/>
          <p:nvPr/>
        </p:nvSpPr>
        <p:spPr>
          <a:xfrm>
            <a:off x="1311579" y="3422457"/>
            <a:ext cx="1613847" cy="369332"/>
          </a:xfrm>
          <a:prstGeom prst="rect">
            <a:avLst/>
          </a:prstGeom>
          <a:noFill/>
        </p:spPr>
        <p:txBody>
          <a:bodyPr wrap="square">
            <a:spAutoFit/>
          </a:bodyPr>
          <a:lstStyle/>
          <a:p>
            <a:pPr algn="ctr"/>
            <a:r>
              <a:rPr lang="en-CA" b="1" dirty="0">
                <a:latin typeface="Lucida Fax" panose="02060602050505020204" pitchFamily="18" charset="0"/>
                <a:cs typeface="Segoe UI" panose="020B0502040204020203" pitchFamily="34" charset="0"/>
              </a:rPr>
              <a:t>Future</a:t>
            </a:r>
            <a:endParaRPr lang="en-US" sz="1800" b="1" dirty="0">
              <a:latin typeface="Lucida Fax" panose="02060602050505020204" pitchFamily="18" charset="0"/>
              <a:cs typeface="Segoe UI" panose="020B0502040204020203" pitchFamily="34" charset="0"/>
            </a:endParaRPr>
          </a:p>
        </p:txBody>
      </p:sp>
      <p:sp>
        <p:nvSpPr>
          <p:cNvPr id="22" name="TextBox 21">
            <a:extLst>
              <a:ext uri="{FF2B5EF4-FFF2-40B4-BE49-F238E27FC236}">
                <a16:creationId xmlns:a16="http://schemas.microsoft.com/office/drawing/2014/main" id="{BAF081D6-8B29-7431-3E25-416A7217677F}"/>
              </a:ext>
            </a:extLst>
          </p:cNvPr>
          <p:cNvSpPr txBox="1"/>
          <p:nvPr/>
        </p:nvSpPr>
        <p:spPr>
          <a:xfrm>
            <a:off x="1437242" y="4337130"/>
            <a:ext cx="1711647" cy="369332"/>
          </a:xfrm>
          <a:prstGeom prst="rect">
            <a:avLst/>
          </a:prstGeom>
          <a:noFill/>
        </p:spPr>
        <p:txBody>
          <a:bodyPr wrap="square">
            <a:spAutoFit/>
          </a:bodyPr>
          <a:lstStyle/>
          <a:p>
            <a:pPr algn="ctr"/>
            <a:r>
              <a:rPr lang="en-CA" sz="1800" b="1" dirty="0">
                <a:latin typeface="Lucida Fax" panose="02060602050505020204" pitchFamily="18" charset="0"/>
              </a:rPr>
              <a:t>Experience</a:t>
            </a:r>
            <a:endParaRPr lang="en-US" sz="18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30" name="TextBox 29">
            <a:extLst>
              <a:ext uri="{FF2B5EF4-FFF2-40B4-BE49-F238E27FC236}">
                <a16:creationId xmlns:a16="http://schemas.microsoft.com/office/drawing/2014/main" id="{67235AD6-70C1-FA09-E764-DDC90DB27B0B}"/>
              </a:ext>
            </a:extLst>
          </p:cNvPr>
          <p:cNvSpPr txBox="1"/>
          <p:nvPr/>
        </p:nvSpPr>
        <p:spPr>
          <a:xfrm>
            <a:off x="3667826" y="3438918"/>
            <a:ext cx="6677177" cy="523220"/>
          </a:xfrm>
          <a:prstGeom prst="rect">
            <a:avLst/>
          </a:prstGeom>
          <a:noFill/>
        </p:spPr>
        <p:txBody>
          <a:bodyPr wrap="square">
            <a:spAutoFit/>
          </a:bodyPr>
          <a:lstStyle/>
          <a:p>
            <a:r>
              <a:rPr lang="en-US" sz="1400" dirty="0">
                <a:latin typeface="Lucida Fax" panose="02060602050505020204" pitchFamily="18" charset="0"/>
              </a:rPr>
              <a:t>Advanced predictive models are integrated, and dashboards are refined for improved decision-making</a:t>
            </a:r>
            <a:endParaRPr lang="en-CA" sz="1400" dirty="0">
              <a:latin typeface="Lucida Fax" panose="02060602050505020204" pitchFamily="18" charset="0"/>
            </a:endParaRPr>
          </a:p>
        </p:txBody>
      </p:sp>
      <p:sp>
        <p:nvSpPr>
          <p:cNvPr id="32" name="TextBox 31">
            <a:extLst>
              <a:ext uri="{FF2B5EF4-FFF2-40B4-BE49-F238E27FC236}">
                <a16:creationId xmlns:a16="http://schemas.microsoft.com/office/drawing/2014/main" id="{C9BE082B-F16C-2E11-8245-5EA2C593ABED}"/>
              </a:ext>
            </a:extLst>
          </p:cNvPr>
          <p:cNvSpPr txBox="1"/>
          <p:nvPr/>
        </p:nvSpPr>
        <p:spPr>
          <a:xfrm>
            <a:off x="3650238" y="4260186"/>
            <a:ext cx="6677177" cy="523220"/>
          </a:xfrm>
          <a:prstGeom prst="rect">
            <a:avLst/>
          </a:prstGeom>
          <a:noFill/>
        </p:spPr>
        <p:txBody>
          <a:bodyPr wrap="square">
            <a:spAutoFit/>
          </a:bodyPr>
          <a:lstStyle/>
          <a:p>
            <a:r>
              <a:rPr lang="en-US" sz="1400" dirty="0">
                <a:latin typeface="Lucida Fax" panose="02060602050505020204" pitchFamily="18" charset="0"/>
              </a:rPr>
              <a:t>A unique perspective in data storytelling is brought, driving strategic decisions and delivering actionable insights.</a:t>
            </a:r>
            <a:endParaRPr lang="en-CA" sz="1400" dirty="0">
              <a:latin typeface="Lucida Fax" panose="02060602050505020204" pitchFamily="18" charset="0"/>
            </a:endParaRPr>
          </a:p>
        </p:txBody>
      </p:sp>
      <p:sp>
        <p:nvSpPr>
          <p:cNvPr id="34" name="TextBox 33">
            <a:extLst>
              <a:ext uri="{FF2B5EF4-FFF2-40B4-BE49-F238E27FC236}">
                <a16:creationId xmlns:a16="http://schemas.microsoft.com/office/drawing/2014/main" id="{C0270DB9-E6AA-31EF-68EA-99DFEE5FD0FF}"/>
              </a:ext>
            </a:extLst>
          </p:cNvPr>
          <p:cNvSpPr txBox="1"/>
          <p:nvPr/>
        </p:nvSpPr>
        <p:spPr>
          <a:xfrm>
            <a:off x="4824886" y="5990469"/>
            <a:ext cx="2542227" cy="461665"/>
          </a:xfrm>
          <a:prstGeom prst="rect">
            <a:avLst/>
          </a:prstGeom>
          <a:noFill/>
        </p:spPr>
        <p:txBody>
          <a:bodyPr wrap="square">
            <a:spAutoFit/>
          </a:bodyPr>
          <a:lstStyle/>
          <a:p>
            <a:r>
              <a:rPr lang="en-US" sz="2400" b="1" i="1" dirty="0">
                <a:latin typeface="Lucida Fax" panose="02060602050505020204" pitchFamily="18" charset="0"/>
              </a:rPr>
              <a:t>Thank you</a:t>
            </a:r>
            <a:endParaRPr lang="en-CA" sz="2400" b="1" i="1" dirty="0">
              <a:latin typeface="Lucida Fax" panose="02060602050505020204" pitchFamily="18" charset="0"/>
            </a:endParaRPr>
          </a:p>
        </p:txBody>
      </p:sp>
    </p:spTree>
    <p:extLst>
      <p:ext uri="{BB962C8B-B14F-4D97-AF65-F5344CB8AC3E}">
        <p14:creationId xmlns:p14="http://schemas.microsoft.com/office/powerpoint/2010/main" val="364377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190218" y="1059237"/>
            <a:ext cx="10663032" cy="412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u="sng" dirty="0">
                <a:solidFill>
                  <a:schemeClr val="tx1"/>
                </a:solidFill>
                <a:latin typeface="Lucida Fax" panose="02060602050505020204" pitchFamily="18" charset="0"/>
              </a:rPr>
              <a:t>About GameCo.</a:t>
            </a:r>
          </a:p>
          <a:p>
            <a:endParaRPr lang="en-US" sz="1400" dirty="0">
              <a:solidFill>
                <a:schemeClr val="tx1"/>
              </a:solidFill>
            </a:endParaRPr>
          </a:p>
          <a:p>
            <a:r>
              <a:rPr lang="en-US" sz="1400" b="1" dirty="0">
                <a:solidFill>
                  <a:schemeClr val="tx1"/>
                </a:solidFill>
                <a:latin typeface="Lucida Fax" panose="02060602050505020204" pitchFamily="18" charset="0"/>
              </a:rPr>
              <a:t>Game Co.</a:t>
            </a:r>
            <a:r>
              <a:rPr lang="en-US" sz="1400" dirty="0">
                <a:solidFill>
                  <a:schemeClr val="tx1"/>
                </a:solidFill>
                <a:latin typeface="Lucida Fax" panose="02060602050505020204" pitchFamily="18" charset="0"/>
              </a:rPr>
              <a:t> is a global gaming leader, offering a diverse range of games for sale and rental across key markets.</a:t>
            </a:r>
          </a:p>
          <a:p>
            <a:endParaRPr lang="en-US" sz="1400" dirty="0">
              <a:solidFill>
                <a:schemeClr val="tx1"/>
              </a:solidFill>
              <a:latin typeface="Lucida Fax" panose="02060602050505020204" pitchFamily="18" charset="0"/>
            </a:endParaRPr>
          </a:p>
          <a:p>
            <a:pPr algn="ctr"/>
            <a:r>
              <a:rPr lang="en-US" sz="2000" b="1" u="sng" dirty="0">
                <a:solidFill>
                  <a:schemeClr val="tx1"/>
                </a:solidFill>
                <a:latin typeface="Lucida Fax" panose="02060602050505020204" pitchFamily="18" charset="0"/>
              </a:rPr>
              <a:t>Objective</a:t>
            </a:r>
            <a:endParaRPr lang="en-US" dirty="0">
              <a:solidFill>
                <a:schemeClr val="tx1"/>
              </a:solidFill>
            </a:endParaRPr>
          </a:p>
          <a:p>
            <a:pPr algn="just"/>
            <a:r>
              <a:rPr lang="en-US" sz="1400" dirty="0">
                <a:solidFill>
                  <a:schemeClr val="tx1"/>
                </a:solidFill>
                <a:latin typeface="Lucida Fax" panose="02060602050505020204" pitchFamily="18" charset="0"/>
              </a:rPr>
              <a:t>The primary goal of this project was to analyze historical game data to identify key trends and patterns. The insights gained were aimed at predicting market reception for upcoming games, thereby informing strategic decisions for future releases.</a:t>
            </a:r>
          </a:p>
          <a:p>
            <a:pPr algn="just"/>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Key Steps:</a:t>
            </a:r>
            <a:endParaRPr lang="en-US" sz="1400" dirty="0">
              <a:solidFill>
                <a:schemeClr val="tx1"/>
              </a:solidFill>
              <a:latin typeface="Lucida Fax" panose="02060602050505020204" pitchFamily="18" charset="0"/>
            </a:endParaRPr>
          </a:p>
          <a:p>
            <a:pPr algn="just">
              <a:buFont typeface="Arial" panose="020B0604020202020204" pitchFamily="34" charset="0"/>
              <a:buChar char="•"/>
            </a:pPr>
            <a:r>
              <a:rPr lang="en-US" sz="1400" b="1" dirty="0">
                <a:solidFill>
                  <a:schemeClr val="tx1"/>
                </a:solidFill>
                <a:latin typeface="Lucida Fax" panose="02060602050505020204" pitchFamily="18" charset="0"/>
              </a:rPr>
              <a:t>Data Cleaning:</a:t>
            </a:r>
            <a:r>
              <a:rPr lang="en-US" sz="1400" dirty="0">
                <a:solidFill>
                  <a:schemeClr val="tx1"/>
                </a:solidFill>
                <a:latin typeface="Lucida Fax" panose="02060602050505020204" pitchFamily="18" charset="0"/>
              </a:rPr>
              <a:t> Identify and address missing values and duplicates.</a:t>
            </a:r>
          </a:p>
          <a:p>
            <a:pPr algn="just">
              <a:buFont typeface="Arial" panose="020B0604020202020204" pitchFamily="34" charset="0"/>
              <a:buChar char="•"/>
            </a:pPr>
            <a:r>
              <a:rPr lang="en-US" sz="1400" b="1" dirty="0">
                <a:solidFill>
                  <a:schemeClr val="tx1"/>
                </a:solidFill>
                <a:latin typeface="Lucida Fax" panose="02060602050505020204" pitchFamily="18" charset="0"/>
              </a:rPr>
              <a:t>Exploratory Data Analysis (EDA):</a:t>
            </a:r>
            <a:r>
              <a:rPr lang="en-US" sz="1400" dirty="0">
                <a:solidFill>
                  <a:schemeClr val="tx1"/>
                </a:solidFill>
                <a:latin typeface="Lucida Fax" panose="02060602050505020204" pitchFamily="18" charset="0"/>
              </a:rPr>
              <a:t> Calculate key statistics, including mean, median, mode, maximum, &amp; minimum.</a:t>
            </a:r>
          </a:p>
          <a:p>
            <a:pPr algn="just">
              <a:buFont typeface="Arial" panose="020B0604020202020204" pitchFamily="34" charset="0"/>
              <a:buChar char="•"/>
            </a:pPr>
            <a:r>
              <a:rPr lang="en-US" sz="1400" b="1" dirty="0">
                <a:solidFill>
                  <a:schemeClr val="tx1"/>
                </a:solidFill>
                <a:latin typeface="Lucida Fax" panose="02060602050505020204" pitchFamily="18" charset="0"/>
              </a:rPr>
              <a:t>Data Grouping, Filtering, and Summarizing:</a:t>
            </a:r>
            <a:r>
              <a:rPr lang="en-US" sz="1400" dirty="0">
                <a:solidFill>
                  <a:schemeClr val="tx1"/>
                </a:solidFill>
                <a:latin typeface="Lucida Fax" panose="02060602050505020204" pitchFamily="18" charset="0"/>
              </a:rPr>
              <a:t> Utilize Pivot Tables for efficient data analysis.</a:t>
            </a:r>
          </a:p>
          <a:p>
            <a:pPr algn="just">
              <a:buFont typeface="Arial" panose="020B0604020202020204" pitchFamily="34" charset="0"/>
              <a:buChar char="•"/>
            </a:pPr>
            <a:r>
              <a:rPr lang="en-US" sz="1400" b="1" dirty="0">
                <a:solidFill>
                  <a:schemeClr val="tx1"/>
                </a:solidFill>
                <a:latin typeface="Lucida Fax" panose="02060602050505020204" pitchFamily="18" charset="0"/>
              </a:rPr>
              <a:t>Data Visualization:</a:t>
            </a:r>
            <a:r>
              <a:rPr lang="en-US" sz="1400" dirty="0">
                <a:solidFill>
                  <a:schemeClr val="tx1"/>
                </a:solidFill>
                <a:latin typeface="Lucida Fax" panose="02060602050505020204" pitchFamily="18" charset="0"/>
              </a:rPr>
              <a:t> Create a column chart of total global sales by publisher and a line chart depicting average North American sales by year.</a:t>
            </a:r>
          </a:p>
          <a:p>
            <a:pPr algn="just">
              <a:buFont typeface="Arial" panose="020B0604020202020204" pitchFamily="34" charset="0"/>
              <a:buChar char="•"/>
            </a:pPr>
            <a:r>
              <a:rPr lang="en-US" sz="1400" b="1" dirty="0">
                <a:solidFill>
                  <a:schemeClr val="tx1"/>
                </a:solidFill>
                <a:latin typeface="Lucida Fax" panose="02060602050505020204" pitchFamily="18" charset="0"/>
              </a:rPr>
              <a:t>Type of Analysis:</a:t>
            </a:r>
            <a:r>
              <a:rPr lang="en-US" sz="1400" dirty="0">
                <a:solidFill>
                  <a:schemeClr val="tx1"/>
                </a:solidFill>
                <a:latin typeface="Lucida Fax" panose="02060602050505020204" pitchFamily="18" charset="0"/>
              </a:rPr>
              <a:t> Determine whether to conduct Descriptive, Diagnostic, Predictive, or Prescriptive analysis.</a:t>
            </a:r>
          </a:p>
          <a:p>
            <a:pPr algn="just">
              <a:buFont typeface="Arial" panose="020B0604020202020204" pitchFamily="34" charset="0"/>
              <a:buChar char="•"/>
            </a:pPr>
            <a:r>
              <a:rPr lang="en-US" sz="1400" b="1" dirty="0">
                <a:solidFill>
                  <a:schemeClr val="tx1"/>
                </a:solidFill>
                <a:latin typeface="Lucida Fax" panose="02060602050505020204" pitchFamily="18" charset="0"/>
              </a:rPr>
              <a:t>Interpretation:</a:t>
            </a:r>
            <a:r>
              <a:rPr lang="en-US" sz="1400" dirty="0">
                <a:solidFill>
                  <a:schemeClr val="tx1"/>
                </a:solidFill>
                <a:latin typeface="Lucida Fax" panose="02060602050505020204" pitchFamily="18" charset="0"/>
              </a:rPr>
              <a:t> Analyze results and summarize key findings.</a:t>
            </a:r>
          </a:p>
          <a:p>
            <a:pPr algn="just"/>
            <a:r>
              <a:rPr lang="en-US" sz="1400" b="1" dirty="0">
                <a:solidFill>
                  <a:schemeClr val="tx1"/>
                </a:solidFill>
                <a:latin typeface="Lucida Fax" panose="02060602050505020204" pitchFamily="18" charset="0"/>
              </a:rPr>
              <a:t>Excel Functions Used:</a:t>
            </a:r>
            <a:r>
              <a:rPr lang="en-US" sz="1400" dirty="0">
                <a:solidFill>
                  <a:schemeClr val="tx1"/>
                </a:solidFill>
                <a:latin typeface="Lucida Fax" panose="02060602050505020204" pitchFamily="18" charset="0"/>
              </a:rPr>
              <a:t> Find &amp; Select, Replace, Replace All, Remove Duplicates.</a:t>
            </a:r>
          </a:p>
          <a:p>
            <a:pPr algn="just"/>
            <a:endParaRPr lang="en-US" sz="1600" dirty="0">
              <a:solidFill>
                <a:schemeClr val="tx1"/>
              </a:solidFill>
            </a:endParaRP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475304" y="522898"/>
            <a:ext cx="271669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910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GameCo. Market Analysis</a:t>
            </a:r>
          </a:p>
          <a:p>
            <a:pPr algn="ctr"/>
            <a:r>
              <a:rPr lang="en-US" sz="1400" dirty="0">
                <a:latin typeface="Lucida Fax" panose="02060602050505020204" pitchFamily="18" charset="0"/>
              </a:rPr>
              <a:t>ANALYZING GLOBAL VIDEO GAME SALES</a:t>
            </a: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66368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5397320"/>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53732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1232666" y="5823380"/>
            <a:ext cx="3274940" cy="708656"/>
          </a:xfrm>
          <a:prstGeom prst="rect">
            <a:avLst/>
          </a:prstGeom>
        </p:spPr>
        <p:txBody>
          <a:bodyPr wrap="square" lIns="0" tIns="0" rIns="0" bIns="0" anchor="t">
            <a:spAutoFit/>
          </a:bodyPr>
          <a:lstStyle/>
          <a:p>
            <a:pPr>
              <a:lnSpc>
                <a:spcPts val="1900"/>
              </a:lnSpc>
            </a:pPr>
            <a:r>
              <a:rPr lang="en-US" sz="1400" dirty="0">
                <a:latin typeface="Lucida Fax" panose="02060602050505020204" pitchFamily="18" charset="0"/>
              </a:rPr>
              <a:t>Analyze regional and temporal sales trends for informed</a:t>
            </a:r>
          </a:p>
          <a:p>
            <a:pPr>
              <a:lnSpc>
                <a:spcPts val="1900"/>
              </a:lnSpc>
            </a:pPr>
            <a:r>
              <a:rPr lang="en-US" sz="1400" dirty="0">
                <a:latin typeface="Lucida Fax" panose="02060602050505020204" pitchFamily="18" charset="0"/>
              </a:rPr>
              <a:t>future decision-Making.</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4" name="Rectangle 43">
            <a:extLst>
              <a:ext uri="{FF2B5EF4-FFF2-40B4-BE49-F238E27FC236}">
                <a16:creationId xmlns:a16="http://schemas.microsoft.com/office/drawing/2014/main" id="{71E47AC8-8358-4724-91F8-0D1B21FC5F47}"/>
              </a:ext>
            </a:extLst>
          </p:cNvPr>
          <p:cNvSpPr/>
          <p:nvPr/>
        </p:nvSpPr>
        <p:spPr>
          <a:xfrm>
            <a:off x="1190218" y="5375370"/>
            <a:ext cx="2743195" cy="307777"/>
          </a:xfrm>
          <a:prstGeom prst="rect">
            <a:avLst/>
          </a:prstGeom>
        </p:spPr>
        <p:txBody>
          <a:bodyPr wrap="square" lIns="0" tIns="0" rIns="0" bIns="0" anchor="t">
            <a:spAutoFit/>
          </a:bodyPr>
          <a:lstStyle/>
          <a:p>
            <a:pPr algn="ctr"/>
            <a:r>
              <a:rPr lang="en-US" sz="2000" dirty="0">
                <a:latin typeface="Lucida Fax" panose="02060602050505020204" pitchFamily="18" charset="0"/>
              </a:rPr>
              <a:t>GOALS</a:t>
            </a:r>
            <a:endParaRPr lang="en-US" sz="2000"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654567" y="5334223"/>
            <a:ext cx="3392553" cy="307777"/>
          </a:xfrm>
          <a:prstGeom prst="rect">
            <a:avLst/>
          </a:prstGeom>
        </p:spPr>
        <p:txBody>
          <a:bodyPr wrap="square" lIns="0" tIns="0" rIns="0" bIns="0" anchor="t">
            <a:spAutoFit/>
          </a:bodyPr>
          <a:lstStyle/>
          <a:p>
            <a:r>
              <a:rPr lang="en-US" sz="2000" dirty="0">
                <a:latin typeface="Lucida Fax" panose="02060602050505020204" pitchFamily="18" charset="0"/>
              </a:rPr>
              <a:t>DATA LIMITATIONS</a:t>
            </a:r>
            <a:endParaRPr lang="en-US" sz="2000" dirty="0">
              <a:solidFill>
                <a:schemeClr val="accent4">
                  <a:lumMod val="75000"/>
                </a:schemeClr>
              </a:solidFill>
              <a:latin typeface="Lucida Fax" panose="02060602050505020204" pitchFamily="18" charset="0"/>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8478078" y="5800575"/>
            <a:ext cx="2743195" cy="221343"/>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Excel, PowerPoint</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548784" y="5300492"/>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0" name="TextBox 9">
            <a:extLst>
              <a:ext uri="{FF2B5EF4-FFF2-40B4-BE49-F238E27FC236}">
                <a16:creationId xmlns:a16="http://schemas.microsoft.com/office/drawing/2014/main" id="{AFD844E8-EEEC-7FC5-090E-7BF3C9271588}"/>
              </a:ext>
            </a:extLst>
          </p:cNvPr>
          <p:cNvSpPr txBox="1"/>
          <p:nvPr/>
        </p:nvSpPr>
        <p:spPr>
          <a:xfrm>
            <a:off x="4364522" y="5742350"/>
            <a:ext cx="3462956" cy="523220"/>
          </a:xfrm>
          <a:prstGeom prst="rect">
            <a:avLst/>
          </a:prstGeom>
          <a:noFill/>
        </p:spPr>
        <p:txBody>
          <a:bodyPr wrap="square">
            <a:spAutoFit/>
          </a:bodyPr>
          <a:lstStyle/>
          <a:p>
            <a:r>
              <a:rPr lang="en-US" sz="1400" dirty="0">
                <a:latin typeface="Lucida Fax" panose="02060602050505020204" pitchFamily="18" charset="0"/>
              </a:rPr>
              <a:t>Data set represents unit of games sold, not their dollar value.</a:t>
            </a:r>
            <a:endParaRPr lang="en-CA" sz="1400" dirty="0">
              <a:latin typeface="Lucida Fax" panose="02060602050505020204" pitchFamily="18" charset="0"/>
            </a:endParaRP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4</a:t>
            </a:fld>
            <a:endParaRPr lang="en-US" dirty="0"/>
          </a:p>
        </p:txBody>
      </p:sp>
    </p:spTree>
    <p:extLst>
      <p:ext uri="{BB962C8B-B14F-4D97-AF65-F5344CB8AC3E}">
        <p14:creationId xmlns:p14="http://schemas.microsoft.com/office/powerpoint/2010/main" val="121214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29530" y="522898"/>
            <a:ext cx="286247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GameCo. Market Analysis</a:t>
            </a:r>
          </a:p>
          <a:p>
            <a:pPr algn="ctr"/>
            <a:r>
              <a:rPr lang="en-US" sz="1400" dirty="0">
                <a:latin typeface="Lucida Fax" panose="02060602050505020204" pitchFamily="18" charset="0"/>
              </a:rPr>
              <a:t>ANALYZING GLOBAL VIDEO GAME SALES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80946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346202" y="1217351"/>
            <a:ext cx="490945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Key Questions</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53402" y="1217350"/>
            <a:ext cx="4967514" cy="304406"/>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Data</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91754"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90466" y="1659518"/>
            <a:ext cx="4162870" cy="2185214"/>
          </a:xfrm>
          <a:prstGeom prst="rect">
            <a:avLst/>
          </a:prstGeom>
        </p:spPr>
        <p:txBody>
          <a:bodyPr wrap="square" lIns="0" tIns="0" rIns="0" bIns="0" anchor="t">
            <a:spAutoFit/>
          </a:bodyPr>
          <a:lstStyle/>
          <a:p>
            <a:pPr marL="285750" indent="-285750">
              <a:spcBef>
                <a:spcPts val="1200"/>
              </a:spcBef>
              <a:buClr>
                <a:schemeClr val="tx2"/>
              </a:buClr>
              <a:buFont typeface="Arial" panose="020B0604020202020204" pitchFamily="34" charset="0"/>
              <a:buChar char="•"/>
            </a:pPr>
            <a:r>
              <a:rPr lang="en-US" sz="1400" dirty="0">
                <a:latin typeface="Lucida Fax" panose="02060602050505020204" pitchFamily="18" charset="0"/>
              </a:rPr>
              <a:t>Are certain types of games more popular than others</a:t>
            </a:r>
            <a:r>
              <a:rPr lang="en-CA" sz="1400" b="0" i="0" dirty="0">
                <a:effectLst/>
                <a:highlight>
                  <a:srgbClr val="FFFFFF"/>
                </a:highlight>
                <a:latin typeface="Lucida Fax" panose="02060602050505020204" pitchFamily="18" charset="0"/>
              </a:rPr>
              <a:t> ?</a:t>
            </a:r>
            <a:endParaRPr lang="en-US" sz="1400" dirty="0">
              <a:latin typeface="Lucida Fax" panose="02060602050505020204" pitchFamily="18" charset="0"/>
            </a:endParaRPr>
          </a:p>
          <a:p>
            <a:pPr marL="285750" indent="-285750">
              <a:spcBef>
                <a:spcPts val="1200"/>
              </a:spcBef>
              <a:buClr>
                <a:schemeClr val="tx2"/>
              </a:buClr>
              <a:buFont typeface="Arial" panose="020B0604020202020204" pitchFamily="34" charset="0"/>
              <a:buChar char="•"/>
            </a:pPr>
            <a:r>
              <a:rPr lang="en-US" sz="1400" dirty="0">
                <a:latin typeface="Lucida Fax" panose="02060602050505020204" pitchFamily="18" charset="0"/>
              </a:rPr>
              <a:t>What other publishers will likely be the main competitors in certain markets</a:t>
            </a:r>
            <a:r>
              <a:rPr lang="en-CA" sz="1400" b="0" i="0" dirty="0">
                <a:effectLst/>
                <a:highlight>
                  <a:srgbClr val="FFFFFF"/>
                </a:highlight>
                <a:latin typeface="Lucida Fax" panose="02060602050505020204" pitchFamily="18" charset="0"/>
              </a:rPr>
              <a:t> ?</a:t>
            </a:r>
          </a:p>
          <a:p>
            <a:pPr marL="285750" indent="-285750">
              <a:spcBef>
                <a:spcPts val="1200"/>
              </a:spcBef>
              <a:buClr>
                <a:schemeClr val="tx2"/>
              </a:buClr>
              <a:buFont typeface="Arial" panose="020B0604020202020204" pitchFamily="34" charset="0"/>
              <a:buChar char="•"/>
            </a:pPr>
            <a:r>
              <a:rPr lang="en-US" sz="1400" dirty="0">
                <a:latin typeface="Lucida Fax" panose="02060602050505020204" pitchFamily="18" charset="0"/>
              </a:rPr>
              <a:t>Have any games decreased or increased in popularity over time</a:t>
            </a:r>
            <a:r>
              <a:rPr lang="en-CA" sz="1400" b="0" i="0" dirty="0">
                <a:effectLst/>
                <a:highlight>
                  <a:srgbClr val="FFFFFF"/>
                </a:highlight>
                <a:latin typeface="Lucida Fax" panose="02060602050505020204" pitchFamily="18" charset="0"/>
              </a:rPr>
              <a:t>?</a:t>
            </a:r>
            <a:endParaRPr lang="en-CA" sz="1400" dirty="0">
              <a:highlight>
                <a:srgbClr val="FFFFFF"/>
              </a:highlight>
              <a:latin typeface="Lucida Fax" panose="02060602050505020204" pitchFamily="18" charset="0"/>
            </a:endParaRPr>
          </a:p>
          <a:p>
            <a:pPr marL="285750" indent="-285750">
              <a:spcBef>
                <a:spcPts val="1200"/>
              </a:spcBef>
              <a:buClr>
                <a:schemeClr val="tx2"/>
              </a:buClr>
              <a:buFont typeface="Arial" panose="020B0604020202020204" pitchFamily="34" charset="0"/>
              <a:buChar char="•"/>
            </a:pPr>
            <a:r>
              <a:rPr lang="en-US" sz="1400" dirty="0">
                <a:latin typeface="Lucida Fax" panose="02060602050505020204" pitchFamily="18" charset="0"/>
              </a:rPr>
              <a:t>How have their sales figures varied between geographic regions over time</a:t>
            </a:r>
            <a:r>
              <a:rPr lang="en-CA" sz="1400" b="0" i="0" dirty="0">
                <a:effectLst/>
                <a:highlight>
                  <a:srgbClr val="FFFFFF"/>
                </a:highlight>
                <a:latin typeface="Lucida Fax" panose="02060602050505020204" pitchFamily="18" charset="0"/>
              </a:rPr>
              <a:t>?</a:t>
            </a:r>
          </a:p>
        </p:txBody>
      </p:sp>
      <p:sp>
        <p:nvSpPr>
          <p:cNvPr id="40" name="Rectangle 39">
            <a:extLst>
              <a:ext uri="{FF2B5EF4-FFF2-40B4-BE49-F238E27FC236}">
                <a16:creationId xmlns:a16="http://schemas.microsoft.com/office/drawing/2014/main" id="{5842CE6B-862D-4B18-B10B-3436A7D24058}"/>
              </a:ext>
            </a:extLst>
          </p:cNvPr>
          <p:cNvSpPr/>
          <p:nvPr/>
        </p:nvSpPr>
        <p:spPr>
          <a:xfrm>
            <a:off x="6755724" y="1639035"/>
            <a:ext cx="4162870" cy="2123658"/>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latin typeface="Lucida Fax" panose="02060602050505020204" pitchFamily="18" charset="0"/>
              </a:rPr>
              <a:t>Data source: VGChartz. </a:t>
            </a:r>
          </a:p>
          <a:p>
            <a:pPr marL="171450" indent="-171450">
              <a:spcBef>
                <a:spcPts val="1200"/>
              </a:spcBef>
              <a:buClr>
                <a:schemeClr val="tx2"/>
              </a:buClr>
              <a:buFont typeface="Segoe UI Light" panose="020B0502040204020203" pitchFamily="34" charset="0"/>
              <a:buChar char="›"/>
            </a:pPr>
            <a:r>
              <a:rPr lang="en-US" sz="1400" dirty="0">
                <a:latin typeface="Lucida Fax" panose="02060602050505020204" pitchFamily="18" charset="0"/>
              </a:rPr>
              <a:t>File: Excel - CSV </a:t>
            </a:r>
          </a:p>
          <a:p>
            <a:pPr marL="171450" indent="-171450">
              <a:spcBef>
                <a:spcPts val="1200"/>
              </a:spcBef>
              <a:buClr>
                <a:schemeClr val="tx2"/>
              </a:buClr>
              <a:buFont typeface="Segoe UI Light" panose="020B0502040204020203" pitchFamily="34" charset="0"/>
              <a:buChar char="›"/>
            </a:pPr>
            <a:r>
              <a:rPr lang="en-US" sz="1400" dirty="0">
                <a:latin typeface="Lucida Fax" panose="02060602050505020204" pitchFamily="18" charset="0"/>
              </a:rPr>
              <a:t>Period of data: 1980-2016</a:t>
            </a:r>
          </a:p>
          <a:p>
            <a:pPr marL="171450" indent="-171450">
              <a:spcBef>
                <a:spcPts val="1200"/>
              </a:spcBef>
              <a:buClr>
                <a:schemeClr val="tx2"/>
              </a:buClr>
              <a:buFont typeface="Segoe UI Light" panose="020B0502040204020203" pitchFamily="34" charset="0"/>
              <a:buChar char="›"/>
            </a:pPr>
            <a:r>
              <a:rPr lang="en-US" sz="1400" dirty="0">
                <a:latin typeface="Lucida Fax" panose="02060602050505020204" pitchFamily="18" charset="0"/>
              </a:rPr>
              <a:t>Regions: North America, Europe, Japan, and others </a:t>
            </a:r>
          </a:p>
          <a:p>
            <a:pPr marL="171450" indent="-171450">
              <a:spcBef>
                <a:spcPts val="1200"/>
              </a:spcBef>
              <a:buClr>
                <a:schemeClr val="tx2"/>
              </a:buClr>
              <a:buFont typeface="Segoe UI Light" panose="020B0502040204020203" pitchFamily="34" charset="0"/>
              <a:buChar char="›"/>
            </a:pPr>
            <a:r>
              <a:rPr lang="en-US" sz="1400" dirty="0">
                <a:latin typeface="Lucida Fax" panose="02060602050505020204" pitchFamily="18" charset="0"/>
              </a:rPr>
              <a:t>Information: title, platforms, year, genre, publisher</a:t>
            </a:r>
          </a:p>
        </p:txBody>
      </p:sp>
      <p:sp>
        <p:nvSpPr>
          <p:cNvPr id="41" name="Rectangle 40">
            <a:extLst>
              <a:ext uri="{FF2B5EF4-FFF2-40B4-BE49-F238E27FC236}">
                <a16:creationId xmlns:a16="http://schemas.microsoft.com/office/drawing/2014/main" id="{D130C0AE-B52E-4C65-A461-AD2F7D2362DE}"/>
              </a:ext>
            </a:extLst>
          </p:cNvPr>
          <p:cNvSpPr/>
          <p:nvPr/>
        </p:nvSpPr>
        <p:spPr>
          <a:xfrm>
            <a:off x="1592723" y="4544884"/>
            <a:ext cx="4162870" cy="2169825"/>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For this project, I used Excel &amp; Tableau for visualizations. </a:t>
            </a:r>
          </a:p>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 Improving data quality </a:t>
            </a:r>
          </a:p>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 Data grouping and summarizing </a:t>
            </a:r>
          </a:p>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 Descriptive analysis, Pivot table </a:t>
            </a:r>
          </a:p>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 Visualization results in Excel and Tableau </a:t>
            </a:r>
          </a:p>
          <a:p>
            <a:pPr marL="171450" indent="-171450">
              <a:spcBef>
                <a:spcPts val="1200"/>
              </a:spcBef>
              <a:buClr>
                <a:schemeClr val="tx2"/>
              </a:buClr>
              <a:buFont typeface="Segoe UI Light" panose="020B0502040204020203" pitchFamily="34" charset="0"/>
              <a:buChar char="›"/>
            </a:pPr>
            <a:r>
              <a:rPr lang="en-CA" sz="1300" dirty="0">
                <a:latin typeface="Lucida Fax" panose="02060602050505020204" pitchFamily="18" charset="0"/>
              </a:rPr>
              <a:t>• Presenting results</a:t>
            </a:r>
            <a:endParaRPr lang="en-US" sz="13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552579"/>
            <a:ext cx="4604877" cy="1077218"/>
          </a:xfrm>
          <a:prstGeom prst="rect">
            <a:avLst/>
          </a:prstGeom>
        </p:spPr>
        <p:txBody>
          <a:bodyPr wrap="square" lIns="0" tIns="0" rIns="0" bIns="0" anchor="t">
            <a:spAutoFit/>
          </a:bodyPr>
          <a:lstStyle/>
          <a:p>
            <a:pPr algn="just"/>
            <a:endParaRPr lang="en-US" sz="1400" dirty="0">
              <a:latin typeface="Lucida Fax" panose="02060602050505020204" pitchFamily="18" charset="0"/>
            </a:endParaRPr>
          </a:p>
          <a:p>
            <a:pPr algn="just"/>
            <a:r>
              <a:rPr lang="en-US" sz="1400" dirty="0">
                <a:latin typeface="Lucida Fax" panose="02060602050505020204" pitchFamily="18" charset="0"/>
              </a:rPr>
              <a:t>This was my first project, and the main challenge was grasping the business requirements and converting them into meaningful analysis, as I was navigating entirely new territory</a:t>
            </a:r>
          </a:p>
        </p:txBody>
      </p:sp>
      <p:sp>
        <p:nvSpPr>
          <p:cNvPr id="13" name="Rectangle: Rounded Corners 12">
            <a:extLst>
              <a:ext uri="{FF2B5EF4-FFF2-40B4-BE49-F238E27FC236}">
                <a16:creationId xmlns:a16="http://schemas.microsoft.com/office/drawing/2014/main" id="{76EBB013-C36D-4035-A96A-9BF693124542}"/>
              </a:ext>
            </a:extLst>
          </p:cNvPr>
          <p:cNvSpPr/>
          <p:nvPr/>
        </p:nvSpPr>
        <p:spPr>
          <a:xfrm>
            <a:off x="1288144" y="4081376"/>
            <a:ext cx="4967514" cy="3044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Skills Applied</a:t>
            </a:r>
          </a:p>
        </p:txBody>
      </p:sp>
      <p:sp>
        <p:nvSpPr>
          <p:cNvPr id="15" name="Rectangle: Rounded Corners 14">
            <a:extLst>
              <a:ext uri="{FF2B5EF4-FFF2-40B4-BE49-F238E27FC236}">
                <a16:creationId xmlns:a16="http://schemas.microsoft.com/office/drawing/2014/main" id="{FDF95CD7-6538-BD46-D475-2D354AC22B30}"/>
              </a:ext>
            </a:extLst>
          </p:cNvPr>
          <p:cNvSpPr/>
          <p:nvPr/>
        </p:nvSpPr>
        <p:spPr>
          <a:xfrm>
            <a:off x="6353402" y="4096288"/>
            <a:ext cx="4967514" cy="27457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Challenges</a:t>
            </a:r>
          </a:p>
        </p:txBody>
      </p:sp>
      <p:sp>
        <p:nvSpPr>
          <p:cNvPr id="16" name="Slide Number Placeholder 15">
            <a:extLst>
              <a:ext uri="{FF2B5EF4-FFF2-40B4-BE49-F238E27FC236}">
                <a16:creationId xmlns:a16="http://schemas.microsoft.com/office/drawing/2014/main" id="{402474D8-86B1-8E54-18AF-616568FAD33B}"/>
              </a:ext>
            </a:extLst>
          </p:cNvPr>
          <p:cNvSpPr>
            <a:spLocks noGrp="1"/>
          </p:cNvSpPr>
          <p:nvPr>
            <p:ph type="sldNum" sz="quarter" idx="12"/>
          </p:nvPr>
        </p:nvSpPr>
        <p:spPr/>
        <p:txBody>
          <a:bodyPr/>
          <a:lstStyle/>
          <a:p>
            <a:fld id="{06FEDF93-2BFD-41CA-ABC7-B039102F3792}" type="slidenum">
              <a:rPr lang="en-US" smtClean="0"/>
              <a:t>5</a:t>
            </a:fld>
            <a:endParaRPr lang="en-US" dirty="0"/>
          </a:p>
        </p:txBody>
      </p:sp>
    </p:spTree>
    <p:extLst>
      <p:ext uri="{BB962C8B-B14F-4D97-AF65-F5344CB8AC3E}">
        <p14:creationId xmlns:p14="http://schemas.microsoft.com/office/powerpoint/2010/main" val="72736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612935" y="838715"/>
            <a:ext cx="9932497" cy="652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latin typeface="Lucida Fax" panose="02060602050505020204" pitchFamily="18" charset="0"/>
              </a:rPr>
              <a:t>The final analysis highlights popular game genres and regional sales trends since 1980, offering a detailed breakdown of top genres, platforms, and market share data.</a:t>
            </a: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342496" y="522898"/>
            <a:ext cx="484950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Analysis</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3130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1050390" y="2386168"/>
            <a:ext cx="3274940" cy="466025"/>
          </a:xfrm>
          <a:prstGeom prst="rect">
            <a:avLst/>
          </a:prstGeom>
        </p:spPr>
        <p:txBody>
          <a:bodyPr wrap="square" lIns="0" tIns="0" rIns="0" bIns="0" anchor="t">
            <a:spAutoFit/>
          </a:bodyPr>
          <a:lstStyle/>
          <a:p>
            <a:pPr>
              <a:lnSpc>
                <a:spcPts val="1900"/>
              </a:lnSpc>
            </a:pPr>
            <a:r>
              <a:rPr lang="en-US" sz="1400" dirty="0">
                <a:latin typeface="Lucida Fax" panose="02060602050505020204" pitchFamily="18" charset="0"/>
              </a:rPr>
              <a:t>Sales Over Time in North America, Europe, and Japan</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44" name="Rectangle 43">
            <a:extLst>
              <a:ext uri="{FF2B5EF4-FFF2-40B4-BE49-F238E27FC236}">
                <a16:creationId xmlns:a16="http://schemas.microsoft.com/office/drawing/2014/main" id="{71E47AC8-8358-4724-91F8-0D1B21FC5F47}"/>
              </a:ext>
            </a:extLst>
          </p:cNvPr>
          <p:cNvSpPr/>
          <p:nvPr/>
        </p:nvSpPr>
        <p:spPr>
          <a:xfrm>
            <a:off x="1311579" y="1718487"/>
            <a:ext cx="2743195" cy="615553"/>
          </a:xfrm>
          <a:prstGeom prst="rect">
            <a:avLst/>
          </a:prstGeom>
        </p:spPr>
        <p:txBody>
          <a:bodyPr wrap="square" lIns="0" tIns="0" rIns="0" bIns="0" anchor="t">
            <a:spAutoFit/>
          </a:bodyPr>
          <a:lstStyle/>
          <a:p>
            <a:pPr algn="ctr"/>
            <a:r>
              <a:rPr lang="en-CA" sz="2000" b="1" dirty="0">
                <a:latin typeface="Lucida Fax" panose="02060602050505020204" pitchFamily="18" charset="0"/>
              </a:rPr>
              <a:t>Historical Trends 1980-2016</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646547" y="1701344"/>
            <a:ext cx="3392553" cy="615553"/>
          </a:xfrm>
          <a:prstGeom prst="rect">
            <a:avLst/>
          </a:prstGeom>
        </p:spPr>
        <p:txBody>
          <a:bodyPr wrap="square" lIns="0" tIns="0" rIns="0" bIns="0" anchor="t">
            <a:spAutoFit/>
          </a:bodyPr>
          <a:lstStyle/>
          <a:p>
            <a:pPr algn="ctr"/>
            <a:r>
              <a:rPr lang="en-CA" sz="2000" b="1" dirty="0">
                <a:latin typeface="Lucida Fax" panose="02060602050505020204" pitchFamily="18" charset="0"/>
              </a:rPr>
              <a:t>Recent Trends Analysis 2010-2016</a:t>
            </a:r>
            <a:endParaRPr lang="en-US" sz="2000" b="1" dirty="0">
              <a:solidFill>
                <a:schemeClr val="accent4">
                  <a:lumMod val="75000"/>
                </a:schemeClr>
              </a:solidFill>
              <a:latin typeface="Lucida Fax" panose="02060602050505020204" pitchFamily="18" charset="0"/>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8616492" y="2352993"/>
            <a:ext cx="2743195" cy="430887"/>
          </a:xfrm>
          <a:prstGeom prst="rect">
            <a:avLst/>
          </a:prstGeom>
        </p:spPr>
        <p:txBody>
          <a:bodyPr wrap="square" lIns="0" tIns="0" rIns="0" bIns="0" anchor="t">
            <a:spAutoFit/>
          </a:bodyPr>
          <a:lstStyle/>
          <a:p>
            <a:r>
              <a:rPr lang="en-US" sz="1400" dirty="0">
                <a:latin typeface="Lucida Fax" panose="02060602050505020204" pitchFamily="18" charset="0"/>
              </a:rPr>
              <a:t>The top platforms are PS, DS, PS3, WII, PS2, X360</a:t>
            </a:r>
            <a:endParaRPr lang="en-CA" sz="1400"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693949" y="1711791"/>
            <a:ext cx="2743195" cy="615553"/>
          </a:xfrm>
          <a:prstGeom prst="rect">
            <a:avLst/>
          </a:prstGeom>
        </p:spPr>
        <p:txBody>
          <a:bodyPr wrap="square" lIns="0" tIns="0" rIns="0" bIns="0" anchor="t">
            <a:spAutoFit/>
          </a:bodyPr>
          <a:lstStyle/>
          <a:p>
            <a:pPr algn="ctr"/>
            <a:r>
              <a:rPr lang="en-CA" sz="2000" b="1" dirty="0">
                <a:latin typeface="Lucida Fax" panose="02060602050505020204" pitchFamily="18" charset="0"/>
              </a:rPr>
              <a:t>Popular Platforms by Region</a:t>
            </a:r>
            <a:endParaRPr lang="en-US" sz="2000" b="1" dirty="0">
              <a:latin typeface="Lucida Fax" panose="02060602050505020204" pitchFamily="18" charset="0"/>
              <a:cs typeface="Segoe UI" panose="020B0502040204020203" pitchFamily="34" charset="0"/>
            </a:endParaRPr>
          </a:p>
        </p:txBody>
      </p:sp>
      <p:sp>
        <p:nvSpPr>
          <p:cNvPr id="10" name="TextBox 9">
            <a:extLst>
              <a:ext uri="{FF2B5EF4-FFF2-40B4-BE49-F238E27FC236}">
                <a16:creationId xmlns:a16="http://schemas.microsoft.com/office/drawing/2014/main" id="{AFD844E8-EEEC-7FC5-090E-7BF3C9271588}"/>
              </a:ext>
            </a:extLst>
          </p:cNvPr>
          <p:cNvSpPr txBox="1"/>
          <p:nvPr/>
        </p:nvSpPr>
        <p:spPr>
          <a:xfrm>
            <a:off x="4674272" y="2300343"/>
            <a:ext cx="3462956" cy="523220"/>
          </a:xfrm>
          <a:prstGeom prst="rect">
            <a:avLst/>
          </a:prstGeom>
          <a:noFill/>
        </p:spPr>
        <p:txBody>
          <a:bodyPr wrap="square">
            <a:spAutoFit/>
          </a:bodyPr>
          <a:lstStyle/>
          <a:p>
            <a:r>
              <a:rPr lang="en-US" sz="1400" dirty="0">
                <a:latin typeface="Lucida Fax" panose="02060602050505020204" pitchFamily="18" charset="0"/>
              </a:rPr>
              <a:t>Total Sales by Genre with Regional Breakdown Genre</a:t>
            </a:r>
            <a:endParaRPr lang="en-CA" sz="1400" dirty="0">
              <a:latin typeface="Lucida Fax" panose="02060602050505020204" pitchFamily="18" charset="0"/>
            </a:endParaRPr>
          </a:p>
        </p:txBody>
      </p:sp>
      <p:graphicFrame>
        <p:nvGraphicFramePr>
          <p:cNvPr id="3" name="Chart 2">
            <a:extLst>
              <a:ext uri="{FF2B5EF4-FFF2-40B4-BE49-F238E27FC236}">
                <a16:creationId xmlns:a16="http://schemas.microsoft.com/office/drawing/2014/main" id="{482F0D12-C758-10D1-66CB-A5EE8E142B8D}"/>
              </a:ext>
            </a:extLst>
          </p:cNvPr>
          <p:cNvGraphicFramePr/>
          <p:nvPr>
            <p:extLst>
              <p:ext uri="{D42A27DB-BD31-4B8C-83A1-F6EECF244321}">
                <p14:modId xmlns:p14="http://schemas.microsoft.com/office/powerpoint/2010/main" val="2060172467"/>
              </p:ext>
            </p:extLst>
          </p:nvPr>
        </p:nvGraphicFramePr>
        <p:xfrm>
          <a:off x="791748" y="3176003"/>
          <a:ext cx="3371177" cy="315909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6</a:t>
            </a:fld>
            <a:endParaRPr lang="en-US" dirty="0"/>
          </a:p>
        </p:txBody>
      </p:sp>
      <p:graphicFrame>
        <p:nvGraphicFramePr>
          <p:cNvPr id="7" name="Chart 6">
            <a:extLst>
              <a:ext uri="{FF2B5EF4-FFF2-40B4-BE49-F238E27FC236}">
                <a16:creationId xmlns:a16="http://schemas.microsoft.com/office/drawing/2014/main" id="{9BEE72A3-29F3-BF9A-15BB-098A52BBEB6A}"/>
              </a:ext>
            </a:extLst>
          </p:cNvPr>
          <p:cNvGraphicFramePr/>
          <p:nvPr>
            <p:extLst>
              <p:ext uri="{D42A27DB-BD31-4B8C-83A1-F6EECF244321}">
                <p14:modId xmlns:p14="http://schemas.microsoft.com/office/powerpoint/2010/main" val="3309303024"/>
              </p:ext>
            </p:extLst>
          </p:nvPr>
        </p:nvGraphicFramePr>
        <p:xfrm>
          <a:off x="4274760" y="3052866"/>
          <a:ext cx="3572288" cy="36146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3FAC6D29-3DC1-CEFF-C261-31D4BF2B9236}"/>
              </a:ext>
            </a:extLst>
          </p:cNvPr>
          <p:cNvGraphicFramePr/>
          <p:nvPr>
            <p:extLst>
              <p:ext uri="{D42A27DB-BD31-4B8C-83A1-F6EECF244321}">
                <p14:modId xmlns:p14="http://schemas.microsoft.com/office/powerpoint/2010/main" val="1117470164"/>
              </p:ext>
            </p:extLst>
          </p:nvPr>
        </p:nvGraphicFramePr>
        <p:xfrm>
          <a:off x="7847048" y="3052866"/>
          <a:ext cx="4116351" cy="310607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6747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757611" y="522898"/>
            <a:ext cx="243438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4329"/>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Insights &amp; Recommendations</a:t>
            </a: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2393004"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1172369" y="3503946"/>
            <a:ext cx="2743195" cy="615553"/>
          </a:xfrm>
          <a:prstGeom prst="rect">
            <a:avLst/>
          </a:prstGeom>
        </p:spPr>
        <p:txBody>
          <a:bodyPr wrap="square" lIns="0" tIns="0" rIns="0" bIns="0" anchor="t">
            <a:spAutoFit/>
          </a:bodyPr>
          <a:lstStyle/>
          <a:p>
            <a:pPr algn="ctr"/>
            <a:r>
              <a:rPr lang="en-CA" sz="2000" b="1" dirty="0">
                <a:latin typeface="Lucida Fax" panose="02060602050505020204" pitchFamily="18" charset="0"/>
              </a:rPr>
              <a:t>Global Marketing Strategy </a:t>
            </a:r>
            <a:endParaRPr lang="en-US" sz="2000" b="1"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277578" y="3537212"/>
            <a:ext cx="3392553" cy="307777"/>
          </a:xfrm>
          <a:prstGeom prst="rect">
            <a:avLst/>
          </a:prstGeom>
        </p:spPr>
        <p:txBody>
          <a:bodyPr wrap="square" lIns="0" tIns="0" rIns="0" bIns="0" anchor="t">
            <a:spAutoFit/>
          </a:bodyPr>
          <a:lstStyle/>
          <a:p>
            <a:pPr algn="ctr"/>
            <a:r>
              <a:rPr lang="en-CA" sz="2000" b="1" dirty="0">
                <a:latin typeface="Lucida Fax" panose="02060602050505020204" pitchFamily="18" charset="0"/>
              </a:rPr>
              <a:t>Genre </a:t>
            </a:r>
            <a:endParaRPr lang="en-US" sz="2000" b="1" dirty="0">
              <a:latin typeface="Lucida Fax" panose="02060602050505020204" pitchFamily="18"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032145" y="3502228"/>
            <a:ext cx="2743195" cy="307777"/>
          </a:xfrm>
          <a:prstGeom prst="rect">
            <a:avLst/>
          </a:prstGeom>
        </p:spPr>
        <p:txBody>
          <a:bodyPr wrap="square" lIns="0" tIns="0" rIns="0" bIns="0" anchor="t">
            <a:spAutoFit/>
          </a:bodyPr>
          <a:lstStyle/>
          <a:p>
            <a:pPr algn="ctr"/>
            <a:r>
              <a:rPr lang="en-CA" sz="2000" b="1" dirty="0">
                <a:latin typeface="Lucida Fax" panose="02060602050505020204" pitchFamily="18" charset="0"/>
              </a:rPr>
              <a:t>Platform</a:t>
            </a:r>
            <a:endParaRPr lang="en-US" sz="2000" b="1" dirty="0">
              <a:latin typeface="Lucida Fax" panose="02060602050505020204" pitchFamily="18" charset="0"/>
            </a:endParaRPr>
          </a:p>
        </p:txBody>
      </p:sp>
      <p:sp>
        <p:nvSpPr>
          <p:cNvPr id="6" name="Slide Number Placeholder 5">
            <a:extLst>
              <a:ext uri="{FF2B5EF4-FFF2-40B4-BE49-F238E27FC236}">
                <a16:creationId xmlns:a16="http://schemas.microsoft.com/office/drawing/2014/main" id="{9A99DDA5-6C3A-BDA3-54C2-0ECF61D7E676}"/>
              </a:ext>
            </a:extLst>
          </p:cNvPr>
          <p:cNvSpPr>
            <a:spLocks noGrp="1"/>
          </p:cNvSpPr>
          <p:nvPr>
            <p:ph type="sldNum" sz="quarter" idx="12"/>
          </p:nvPr>
        </p:nvSpPr>
        <p:spPr/>
        <p:txBody>
          <a:bodyPr/>
          <a:lstStyle/>
          <a:p>
            <a:fld id="{06FEDF93-2BFD-41CA-ABC7-B039102F3792}" type="slidenum">
              <a:rPr lang="en-US" smtClean="0"/>
              <a:t>7</a:t>
            </a:fld>
            <a:endParaRPr lang="en-US" dirty="0"/>
          </a:p>
        </p:txBody>
      </p:sp>
      <p:sp>
        <p:nvSpPr>
          <p:cNvPr id="5" name="TextBox 4">
            <a:extLst>
              <a:ext uri="{FF2B5EF4-FFF2-40B4-BE49-F238E27FC236}">
                <a16:creationId xmlns:a16="http://schemas.microsoft.com/office/drawing/2014/main" id="{1BBB71FF-DCB2-8542-524D-BC89E60A3799}"/>
              </a:ext>
            </a:extLst>
          </p:cNvPr>
          <p:cNvSpPr txBox="1"/>
          <p:nvPr/>
        </p:nvSpPr>
        <p:spPr>
          <a:xfrm>
            <a:off x="1062980" y="1315231"/>
            <a:ext cx="2660049" cy="1561966"/>
          </a:xfrm>
          <a:prstGeom prst="rect">
            <a:avLst/>
          </a:prstGeom>
          <a:noFill/>
        </p:spPr>
        <p:txBody>
          <a:bodyPr wrap="square">
            <a:spAutoFit/>
          </a:bodyPr>
          <a:lstStyle/>
          <a:p>
            <a:pPr marL="171450" indent="-171450" algn="just">
              <a:lnSpc>
                <a:spcPct val="107000"/>
              </a:lnSpc>
              <a:spcAft>
                <a:spcPts val="800"/>
              </a:spcAft>
              <a:buFont typeface="Arial" panose="020B0604020202020204" pitchFamily="34" charset="0"/>
              <a:buChar char="•"/>
            </a:pPr>
            <a:r>
              <a:rPr lang="en-CA" sz="1200" kern="100" dirty="0">
                <a:effectLst/>
                <a:latin typeface="Lucida Fax" panose="02060602050505020204" pitchFamily="18" charset="0"/>
                <a:ea typeface="Calibri" panose="020F0502020204030204" pitchFamily="34" charset="0"/>
                <a:cs typeface="Times New Roman" panose="02020603050405020304" pitchFamily="18" charset="0"/>
              </a:rPr>
              <a:t>Despite declining sales since 2010, Europe surpassed North America in market share after 2015, while Japan experienced a notable sales surge.</a:t>
            </a:r>
          </a:p>
          <a:p>
            <a:pPr>
              <a:lnSpc>
                <a:spcPct val="107000"/>
              </a:lnSpc>
              <a:spcAft>
                <a:spcPts val="800"/>
              </a:spcAft>
            </a:pPr>
            <a:r>
              <a:rPr lang="en-CA" sz="1200" kern="100" dirty="0">
                <a:effectLst/>
                <a:latin typeface="Lucida Fax" panose="02060602050505020204" pitchFamily="18" charset="0"/>
                <a:ea typeface="Calibri" panose="020F0502020204030204" pitchFamily="34" charset="0"/>
                <a:cs typeface="Times New Roman" panose="02020603050405020304" pitchFamily="18" charset="0"/>
              </a:rPr>
              <a:t> </a:t>
            </a:r>
          </a:p>
        </p:txBody>
      </p:sp>
      <p:sp>
        <p:nvSpPr>
          <p:cNvPr id="15" name="TextBox 14">
            <a:extLst>
              <a:ext uri="{FF2B5EF4-FFF2-40B4-BE49-F238E27FC236}">
                <a16:creationId xmlns:a16="http://schemas.microsoft.com/office/drawing/2014/main" id="{D23C49CA-5B40-DCFF-9873-A076374D6057}"/>
              </a:ext>
            </a:extLst>
          </p:cNvPr>
          <p:cNvSpPr txBox="1"/>
          <p:nvPr/>
        </p:nvSpPr>
        <p:spPr>
          <a:xfrm>
            <a:off x="3804843" y="1317720"/>
            <a:ext cx="2921365" cy="1759584"/>
          </a:xfrm>
          <a:prstGeom prst="rect">
            <a:avLst/>
          </a:prstGeom>
          <a:noFill/>
        </p:spPr>
        <p:txBody>
          <a:bodyPr wrap="square">
            <a:spAutoFit/>
          </a:bodyPr>
          <a:lstStyle/>
          <a:p>
            <a:pPr marL="171450" indent="-171450" algn="just">
              <a:lnSpc>
                <a:spcPct val="107000"/>
              </a:lnSpc>
              <a:spcAft>
                <a:spcPts val="800"/>
              </a:spcAft>
              <a:buFont typeface="Arial" panose="020B0604020202020204" pitchFamily="34" charset="0"/>
              <a:buChar char="•"/>
            </a:pPr>
            <a:r>
              <a:rPr lang="en-CA" sz="1200" kern="100" dirty="0">
                <a:effectLst/>
                <a:latin typeface="Lucida Fax" panose="02060602050505020204" pitchFamily="18" charset="0"/>
                <a:ea typeface="Calibri" panose="020F0502020204030204" pitchFamily="34" charset="0"/>
                <a:cs typeface="Times New Roman" panose="02020603050405020304" pitchFamily="18" charset="0"/>
              </a:rPr>
              <a:t>While Action, Shooter, and Sports genres dominate in North America and Europe, Japan has shifted towards Action games, with Role-Playing games remaining the second most popular.</a:t>
            </a:r>
          </a:p>
          <a:p>
            <a:pPr algn="just">
              <a:lnSpc>
                <a:spcPct val="107000"/>
              </a:lnSpc>
              <a:spcAft>
                <a:spcPts val="800"/>
              </a:spcAft>
            </a:pPr>
            <a:r>
              <a:rPr lang="en-CA" sz="1200" kern="100" dirty="0">
                <a:effectLst/>
                <a:latin typeface="Lucida Fax" panose="02060602050505020204" pitchFamily="18" charset="0"/>
                <a:ea typeface="Calibri" panose="020F0502020204030204" pitchFamily="34" charset="0"/>
                <a:cs typeface="Times New Roman" panose="02020603050405020304" pitchFamily="18" charset="0"/>
              </a:rPr>
              <a:t> </a:t>
            </a:r>
          </a:p>
        </p:txBody>
      </p:sp>
      <p:sp>
        <p:nvSpPr>
          <p:cNvPr id="17" name="TextBox 16">
            <a:extLst>
              <a:ext uri="{FF2B5EF4-FFF2-40B4-BE49-F238E27FC236}">
                <a16:creationId xmlns:a16="http://schemas.microsoft.com/office/drawing/2014/main" id="{CC582A6D-7B06-5275-8F85-16246688AC68}"/>
              </a:ext>
            </a:extLst>
          </p:cNvPr>
          <p:cNvSpPr txBox="1"/>
          <p:nvPr/>
        </p:nvSpPr>
        <p:spPr>
          <a:xfrm>
            <a:off x="6808022" y="1214322"/>
            <a:ext cx="2552546" cy="1754326"/>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Lucida Fax" panose="02060602050505020204" pitchFamily="18" charset="0"/>
              </a:rPr>
              <a:t>Platform popularity has shifted significantly; PS2 and X360 have emerged as leaders in the West, replacing former favorites. In Japan, the enduring preference for the 3DS highlights distinct regional differences.</a:t>
            </a:r>
            <a:endParaRPr lang="en-CA" sz="1200" dirty="0">
              <a:latin typeface="Lucida Fax" panose="02060602050505020204" pitchFamily="18" charset="0"/>
            </a:endParaRPr>
          </a:p>
        </p:txBody>
      </p:sp>
      <p:sp>
        <p:nvSpPr>
          <p:cNvPr id="19" name="TextBox 18">
            <a:extLst>
              <a:ext uri="{FF2B5EF4-FFF2-40B4-BE49-F238E27FC236}">
                <a16:creationId xmlns:a16="http://schemas.microsoft.com/office/drawing/2014/main" id="{E00C149A-252E-46E8-4630-C38677A361D9}"/>
              </a:ext>
            </a:extLst>
          </p:cNvPr>
          <p:cNvSpPr txBox="1"/>
          <p:nvPr/>
        </p:nvSpPr>
        <p:spPr>
          <a:xfrm>
            <a:off x="9488856" y="1005047"/>
            <a:ext cx="2190440" cy="1569660"/>
          </a:xfrm>
          <a:prstGeom prst="rect">
            <a:avLst/>
          </a:prstGeom>
          <a:noFill/>
        </p:spPr>
        <p:txBody>
          <a:bodyPr wrap="square">
            <a:spAutoFit/>
          </a:bodyPr>
          <a:lstStyle/>
          <a:p>
            <a:pPr marL="171450" indent="-171450" algn="just">
              <a:buFont typeface="Arial" panose="020B0604020202020204" pitchFamily="34" charset="0"/>
              <a:buChar char="•"/>
            </a:pPr>
            <a:endParaRPr lang="en-US" sz="1200" dirty="0">
              <a:latin typeface="Lucida Fax" panose="02060602050505020204" pitchFamily="18" charset="0"/>
            </a:endParaRPr>
          </a:p>
          <a:p>
            <a:pPr marL="171450" indent="-171450" algn="just">
              <a:buFont typeface="Arial" panose="020B0604020202020204" pitchFamily="34" charset="0"/>
              <a:buChar char="•"/>
            </a:pPr>
            <a:r>
              <a:rPr lang="en-US" sz="1200" dirty="0">
                <a:latin typeface="Lucida Fax" panose="02060602050505020204" pitchFamily="18" charset="0"/>
              </a:rPr>
              <a:t>Post-2015, regional preferences have diverged significantly, highlighting the need for tailored game development and marketing strategies.</a:t>
            </a:r>
          </a:p>
        </p:txBody>
      </p:sp>
      <p:sp>
        <p:nvSpPr>
          <p:cNvPr id="21" name="TextBox 20">
            <a:extLst>
              <a:ext uri="{FF2B5EF4-FFF2-40B4-BE49-F238E27FC236}">
                <a16:creationId xmlns:a16="http://schemas.microsoft.com/office/drawing/2014/main" id="{69937D16-2835-CE6E-0BBE-D788E841E27C}"/>
              </a:ext>
            </a:extLst>
          </p:cNvPr>
          <p:cNvSpPr txBox="1"/>
          <p:nvPr/>
        </p:nvSpPr>
        <p:spPr>
          <a:xfrm>
            <a:off x="3042987" y="849903"/>
            <a:ext cx="6106026" cy="400110"/>
          </a:xfrm>
          <a:prstGeom prst="rect">
            <a:avLst/>
          </a:prstGeom>
          <a:noFill/>
        </p:spPr>
        <p:txBody>
          <a:bodyPr wrap="square">
            <a:spAutoFit/>
          </a:bodyPr>
          <a:lstStyle/>
          <a:p>
            <a:pPr algn="ctr"/>
            <a:r>
              <a:rPr lang="en-CA" sz="2000" b="1" i="1" dirty="0">
                <a:latin typeface="Lucida Fax" panose="02060602050505020204" pitchFamily="18" charset="0"/>
              </a:rPr>
              <a:t>KEY LEARNINGS</a:t>
            </a:r>
            <a:endParaRPr lang="en-US" sz="2000" b="1" i="1" dirty="0">
              <a:solidFill>
                <a:schemeClr val="accent3">
                  <a:lumMod val="75000"/>
                </a:schemeClr>
              </a:solidFill>
              <a:latin typeface="Lucida Fax" panose="02060602050505020204" pitchFamily="18" charset="0"/>
              <a:cs typeface="Segoe UI" panose="020B0502040204020203" pitchFamily="34" charset="0"/>
            </a:endParaRPr>
          </a:p>
        </p:txBody>
      </p:sp>
      <p:sp>
        <p:nvSpPr>
          <p:cNvPr id="23" name="TextBox 22">
            <a:extLst>
              <a:ext uri="{FF2B5EF4-FFF2-40B4-BE49-F238E27FC236}">
                <a16:creationId xmlns:a16="http://schemas.microsoft.com/office/drawing/2014/main" id="{9BFAA97C-272A-56B5-812E-86E126E9FC51}"/>
              </a:ext>
            </a:extLst>
          </p:cNvPr>
          <p:cNvSpPr txBox="1"/>
          <p:nvPr/>
        </p:nvSpPr>
        <p:spPr>
          <a:xfrm>
            <a:off x="4277578" y="3022380"/>
            <a:ext cx="6106026" cy="400110"/>
          </a:xfrm>
          <a:prstGeom prst="rect">
            <a:avLst/>
          </a:prstGeom>
          <a:noFill/>
        </p:spPr>
        <p:txBody>
          <a:bodyPr wrap="square">
            <a:spAutoFit/>
          </a:bodyPr>
          <a:lstStyle/>
          <a:p>
            <a:r>
              <a:rPr lang="en-CA" sz="2000" b="1" i="1" dirty="0">
                <a:latin typeface="Lucida Fax" panose="02060602050505020204" pitchFamily="18" charset="0"/>
              </a:rPr>
              <a:t>RECOMMENDATIONS</a:t>
            </a:r>
          </a:p>
        </p:txBody>
      </p:sp>
      <p:sp>
        <p:nvSpPr>
          <p:cNvPr id="25" name="TextBox 24">
            <a:extLst>
              <a:ext uri="{FF2B5EF4-FFF2-40B4-BE49-F238E27FC236}">
                <a16:creationId xmlns:a16="http://schemas.microsoft.com/office/drawing/2014/main" id="{6A86C83B-7A8F-CEF5-18B9-FA766E084F17}"/>
              </a:ext>
            </a:extLst>
          </p:cNvPr>
          <p:cNvSpPr txBox="1"/>
          <p:nvPr/>
        </p:nvSpPr>
        <p:spPr>
          <a:xfrm>
            <a:off x="1172369" y="4155166"/>
            <a:ext cx="2760891" cy="1938992"/>
          </a:xfrm>
          <a:prstGeom prst="rect">
            <a:avLst/>
          </a:prstGeom>
          <a:noFill/>
        </p:spPr>
        <p:txBody>
          <a:bodyPr wrap="square">
            <a:spAutoFit/>
          </a:bodyPr>
          <a:lstStyle/>
          <a:p>
            <a:pPr algn="just"/>
            <a:r>
              <a:rPr lang="en-US" sz="1200" dirty="0">
                <a:latin typeface="Lucida Fax" panose="02060602050505020204" pitchFamily="18" charset="0"/>
              </a:rPr>
              <a:t>Adapt marketing strategies to align with regional sales trends and shifting market preferences post-2015. </a:t>
            </a:r>
          </a:p>
          <a:p>
            <a:pPr algn="just"/>
            <a:endParaRPr lang="en-US" sz="1200" dirty="0">
              <a:latin typeface="Lucida Fax" panose="02060602050505020204" pitchFamily="18" charset="0"/>
            </a:endParaRPr>
          </a:p>
          <a:p>
            <a:pPr algn="just"/>
            <a:r>
              <a:rPr lang="en-US" sz="1200" dirty="0">
                <a:latin typeface="Lucida Fax" panose="02060602050505020204" pitchFamily="18" charset="0"/>
              </a:rPr>
              <a:t>Develop advertising campaigns that resonate with regional tastes and current trends to enhance engagement and increase market share.</a:t>
            </a:r>
            <a:endParaRPr lang="en-CA" sz="1200" dirty="0">
              <a:latin typeface="Lucida Fax" panose="02060602050505020204" pitchFamily="18" charset="0"/>
            </a:endParaRPr>
          </a:p>
        </p:txBody>
      </p:sp>
      <p:sp>
        <p:nvSpPr>
          <p:cNvPr id="27" name="TextBox 26">
            <a:extLst>
              <a:ext uri="{FF2B5EF4-FFF2-40B4-BE49-F238E27FC236}">
                <a16:creationId xmlns:a16="http://schemas.microsoft.com/office/drawing/2014/main" id="{617FE09E-B89C-0CB7-346D-E17998435834}"/>
              </a:ext>
            </a:extLst>
          </p:cNvPr>
          <p:cNvSpPr txBox="1"/>
          <p:nvPr/>
        </p:nvSpPr>
        <p:spPr>
          <a:xfrm>
            <a:off x="4222218" y="4119499"/>
            <a:ext cx="3447914" cy="1754326"/>
          </a:xfrm>
          <a:prstGeom prst="rect">
            <a:avLst/>
          </a:prstGeom>
          <a:noFill/>
        </p:spPr>
        <p:txBody>
          <a:bodyPr wrap="square">
            <a:spAutoFit/>
          </a:bodyPr>
          <a:lstStyle/>
          <a:p>
            <a:pPr algn="just"/>
            <a:r>
              <a:rPr lang="en-US" sz="1200" dirty="0">
                <a:latin typeface="Lucida Fax" panose="02060602050505020204" pitchFamily="18" charset="0"/>
              </a:rPr>
              <a:t>North America and Europe: Increase focus on Shooters and Sports genres, which continue to perform strongly.</a:t>
            </a:r>
          </a:p>
          <a:p>
            <a:pPr algn="just"/>
            <a:endParaRPr lang="en-US" sz="1200" dirty="0">
              <a:latin typeface="Lucida Fax" panose="02060602050505020204" pitchFamily="18" charset="0"/>
            </a:endParaRPr>
          </a:p>
          <a:p>
            <a:pPr algn="just"/>
            <a:endParaRPr lang="en-US" sz="1200" dirty="0">
              <a:latin typeface="Lucida Fax" panose="02060602050505020204" pitchFamily="18" charset="0"/>
            </a:endParaRPr>
          </a:p>
          <a:p>
            <a:pPr algn="just"/>
            <a:r>
              <a:rPr lang="en-US" sz="1200" dirty="0">
                <a:latin typeface="Lucida Fax" panose="02060602050505020204" pitchFamily="18" charset="0"/>
              </a:rPr>
              <a:t>Japan: Leverage the growing interest in Action genres while also prioritizing Role-Playing Games, which remain highly popular.</a:t>
            </a:r>
          </a:p>
        </p:txBody>
      </p:sp>
      <p:sp>
        <p:nvSpPr>
          <p:cNvPr id="29" name="TextBox 28">
            <a:extLst>
              <a:ext uri="{FF2B5EF4-FFF2-40B4-BE49-F238E27FC236}">
                <a16:creationId xmlns:a16="http://schemas.microsoft.com/office/drawing/2014/main" id="{58E2C5FC-E1D3-0F65-E78C-DD1AD17EDED0}"/>
              </a:ext>
            </a:extLst>
          </p:cNvPr>
          <p:cNvSpPr txBox="1"/>
          <p:nvPr/>
        </p:nvSpPr>
        <p:spPr>
          <a:xfrm>
            <a:off x="7897982" y="4144093"/>
            <a:ext cx="3767762" cy="1938992"/>
          </a:xfrm>
          <a:prstGeom prst="rect">
            <a:avLst/>
          </a:prstGeom>
          <a:noFill/>
        </p:spPr>
        <p:txBody>
          <a:bodyPr wrap="square">
            <a:spAutoFit/>
          </a:bodyPr>
          <a:lstStyle/>
          <a:p>
            <a:pPr algn="just"/>
            <a:r>
              <a:rPr lang="en-US" sz="1200" dirty="0">
                <a:latin typeface="Lucida Fax" panose="02060602050505020204" pitchFamily="18" charset="0"/>
              </a:rPr>
              <a:t>North America and Europe: Leverage the established console base, particularly the popularity of PS and Xbox One.</a:t>
            </a:r>
          </a:p>
          <a:p>
            <a:pPr algn="just"/>
            <a:endParaRPr lang="en-US" sz="1200" dirty="0">
              <a:latin typeface="Lucida Fax" panose="02060602050505020204" pitchFamily="18" charset="0"/>
            </a:endParaRPr>
          </a:p>
          <a:p>
            <a:pPr algn="just"/>
            <a:r>
              <a:rPr lang="en-US" sz="1200" dirty="0">
                <a:latin typeface="Lucida Fax" panose="02060602050505020204" pitchFamily="18" charset="0"/>
              </a:rPr>
              <a:t>Japan: Continue to capitalize on the strong preference for handheld platforms like the 3DS.</a:t>
            </a:r>
          </a:p>
          <a:p>
            <a:pPr algn="just"/>
            <a:endParaRPr lang="en-US" sz="1200" dirty="0">
              <a:latin typeface="Lucida Fax" panose="02060602050505020204" pitchFamily="18" charset="0"/>
            </a:endParaRPr>
          </a:p>
          <a:p>
            <a:pPr algn="just"/>
            <a:r>
              <a:rPr lang="en-US" sz="1200" dirty="0">
                <a:latin typeface="Lucida Fax" panose="02060602050505020204" pitchFamily="18" charset="0"/>
              </a:rPr>
              <a:t>General: Stay alert to emerging platforms to swiftly adapt to shifts in platform popularity.</a:t>
            </a:r>
          </a:p>
        </p:txBody>
      </p:sp>
      <p:sp>
        <p:nvSpPr>
          <p:cNvPr id="33" name="TextBox 32">
            <a:extLst>
              <a:ext uri="{FF2B5EF4-FFF2-40B4-BE49-F238E27FC236}">
                <a16:creationId xmlns:a16="http://schemas.microsoft.com/office/drawing/2014/main" id="{41B6C41C-F3B8-EB50-2EE0-2C38036F23A5}"/>
              </a:ext>
            </a:extLst>
          </p:cNvPr>
          <p:cNvSpPr txBox="1"/>
          <p:nvPr/>
        </p:nvSpPr>
        <p:spPr>
          <a:xfrm>
            <a:off x="2543966" y="6148335"/>
            <a:ext cx="6106026" cy="369332"/>
          </a:xfrm>
          <a:prstGeom prst="rect">
            <a:avLst/>
          </a:prstGeom>
          <a:noFill/>
        </p:spPr>
        <p:txBody>
          <a:bodyPr wrap="square">
            <a:spAutoFit/>
          </a:bodyPr>
          <a:lstStyle/>
          <a:p>
            <a:pPr algn="ctr"/>
            <a:r>
              <a:rPr lang="en-CA" sz="1800" b="1" dirty="0">
                <a:latin typeface="Lucida Fax" panose="02060602050505020204" pitchFamily="18" charset="0"/>
                <a:hlinkClick r:id="rId3"/>
              </a:rPr>
              <a:t>Final Presentation</a:t>
            </a:r>
            <a:endParaRPr lang="en-US" sz="1800" b="1" dirty="0">
              <a:latin typeface="Lucida Fax" panose="02060602050505020204" pitchFamily="18" charset="0"/>
            </a:endParaRPr>
          </a:p>
        </p:txBody>
      </p:sp>
    </p:spTree>
    <p:extLst>
      <p:ext uri="{BB962C8B-B14F-4D97-AF65-F5344CB8AC3E}">
        <p14:creationId xmlns:p14="http://schemas.microsoft.com/office/powerpoint/2010/main" val="137314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9E749D-F5AF-D084-1ED9-0B2EE00A1AC2}"/>
              </a:ext>
            </a:extLst>
          </p:cNvPr>
          <p:cNvSpPr>
            <a:spLocks noGrp="1"/>
          </p:cNvSpPr>
          <p:nvPr>
            <p:ph type="sldNum" sz="quarter" idx="12"/>
          </p:nvPr>
        </p:nvSpPr>
        <p:spPr/>
        <p:txBody>
          <a:bodyPr/>
          <a:lstStyle/>
          <a:p>
            <a:fld id="{06FEDF93-2BFD-41CA-ABC7-B039102F3792}" type="slidenum">
              <a:rPr lang="en-US" smtClean="0"/>
              <a:t>8</a:t>
            </a:fld>
            <a:endParaRPr lang="en-US" dirty="0"/>
          </a:p>
        </p:txBody>
      </p:sp>
      <p:sp>
        <p:nvSpPr>
          <p:cNvPr id="5" name="TextBox 4">
            <a:extLst>
              <a:ext uri="{FF2B5EF4-FFF2-40B4-BE49-F238E27FC236}">
                <a16:creationId xmlns:a16="http://schemas.microsoft.com/office/drawing/2014/main" id="{C5C63C25-0B9D-F4C6-BE14-0095D5B3BDDF}"/>
              </a:ext>
            </a:extLst>
          </p:cNvPr>
          <p:cNvSpPr txBox="1"/>
          <p:nvPr/>
        </p:nvSpPr>
        <p:spPr>
          <a:xfrm>
            <a:off x="1560827" y="4722826"/>
            <a:ext cx="8611603" cy="1138773"/>
          </a:xfrm>
          <a:prstGeom prst="rect">
            <a:avLst/>
          </a:prstGeom>
          <a:noFill/>
        </p:spPr>
        <p:txBody>
          <a:bodyPr wrap="square">
            <a:spAutoFit/>
          </a:bodyPr>
          <a:lstStyle/>
          <a:p>
            <a:r>
              <a:rPr lang="en-US" sz="4000" b="1" u="sng" dirty="0">
                <a:latin typeface="Lucida Fax" panose="02060602050505020204" pitchFamily="18" charset="0"/>
              </a:rPr>
              <a:t>Flu Season </a:t>
            </a:r>
          </a:p>
          <a:p>
            <a:r>
              <a:rPr lang="en-US" sz="2800" dirty="0">
                <a:latin typeface="Lucida Fax" panose="02060602050505020204" pitchFamily="18" charset="0"/>
              </a:rPr>
              <a:t>PREPARING FOR THE FLU SEASON IN THE U.S.</a:t>
            </a:r>
            <a:endParaRPr lang="en-CA" sz="2800" dirty="0">
              <a:latin typeface="Lucida Fax" panose="02060602050505020204" pitchFamily="18" charset="0"/>
            </a:endParaRPr>
          </a:p>
        </p:txBody>
      </p:sp>
      <p:pic>
        <p:nvPicPr>
          <p:cNvPr id="11" name="Picture 10">
            <a:extLst>
              <a:ext uri="{FF2B5EF4-FFF2-40B4-BE49-F238E27FC236}">
                <a16:creationId xmlns:a16="http://schemas.microsoft.com/office/drawing/2014/main" id="{665FBB6A-7CAB-CFC3-5A70-533E0E056F55}"/>
              </a:ext>
            </a:extLst>
          </p:cNvPr>
          <p:cNvPicPr>
            <a:picLocks noChangeAspect="1"/>
          </p:cNvPicPr>
          <p:nvPr/>
        </p:nvPicPr>
        <p:blipFill rotWithShape="1">
          <a:blip r:embed="rId2"/>
          <a:srcRect l="2629"/>
          <a:stretch/>
        </p:blipFill>
        <p:spPr>
          <a:xfrm>
            <a:off x="2581701" y="341194"/>
            <a:ext cx="7028597" cy="4381632"/>
          </a:xfrm>
          <a:prstGeom prst="rect">
            <a:avLst/>
          </a:prstGeom>
        </p:spPr>
      </p:pic>
    </p:spTree>
    <p:extLst>
      <p:ext uri="{BB962C8B-B14F-4D97-AF65-F5344CB8AC3E}">
        <p14:creationId xmlns:p14="http://schemas.microsoft.com/office/powerpoint/2010/main" val="214334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492797" y="1018605"/>
            <a:ext cx="10179234" cy="42551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Project Overview: </a:t>
            </a:r>
            <a:r>
              <a:rPr lang="en-US" sz="1400" dirty="0">
                <a:solidFill>
                  <a:schemeClr val="tx1"/>
                </a:solidFill>
                <a:latin typeface="Lucida Fax" panose="02060602050505020204" pitchFamily="18" charset="0"/>
              </a:rPr>
              <a:t>During flu season, U.S. healthcare facilities face increased patient volumes. This project aimed to develop a staffing schedule to address these demands, enhancing preparedness by effectively managing staffing at clinics and hospitals.</a:t>
            </a:r>
          </a:p>
          <a:p>
            <a:pPr algn="just"/>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Motivation:</a:t>
            </a:r>
            <a:r>
              <a:rPr lang="en-US" sz="1400" dirty="0">
                <a:solidFill>
                  <a:schemeClr val="tx1"/>
                </a:solidFill>
                <a:latin typeface="Lucida Fax" panose="02060602050505020204" pitchFamily="18" charset="0"/>
              </a:rPr>
              <a:t> Influenza season increases patient numbers, especially among vulnerable populations, requiring additional temporary staff from the medical staffing agency.</a:t>
            </a:r>
          </a:p>
          <a:p>
            <a:pPr algn="just"/>
            <a:endParaRPr lang="en-US" sz="1400" dirty="0">
              <a:solidFill>
                <a:schemeClr val="tx1"/>
              </a:solidFill>
              <a:latin typeface="Lucida Fax" panose="02060602050505020204" pitchFamily="18" charset="0"/>
            </a:endParaRPr>
          </a:p>
          <a:p>
            <a:pPr algn="just"/>
            <a:r>
              <a:rPr lang="en-US" sz="1400" b="1" dirty="0">
                <a:solidFill>
                  <a:schemeClr val="tx1"/>
                </a:solidFill>
                <a:latin typeface="Lucida Fax" panose="02060602050505020204" pitchFamily="18" charset="0"/>
              </a:rPr>
              <a:t>Scope:</a:t>
            </a:r>
            <a:r>
              <a:rPr lang="en-US" sz="1400" dirty="0">
                <a:solidFill>
                  <a:schemeClr val="tx1"/>
                </a:solidFill>
                <a:latin typeface="Lucida Fax" panose="02060602050505020204" pitchFamily="18" charset="0"/>
              </a:rPr>
              <a:t> Analyze historical influenza data to forecast staffing needs, considering incidence rates, peak seasons, regional variations, and implications for temporary healthcare workers.</a:t>
            </a:r>
          </a:p>
          <a:p>
            <a:pPr algn="just"/>
            <a:endParaRPr lang="en-US" sz="1400" dirty="0">
              <a:solidFill>
                <a:schemeClr val="tx1"/>
              </a:solidFill>
              <a:latin typeface="Lucida Fax" panose="02060602050505020204" pitchFamily="18" charset="0"/>
            </a:endParaRPr>
          </a:p>
          <a:p>
            <a:r>
              <a:rPr lang="en-US" sz="1400" b="1" dirty="0">
                <a:solidFill>
                  <a:schemeClr val="tx1"/>
                </a:solidFill>
                <a:latin typeface="Lucida Fax" panose="02060602050505020204" pitchFamily="18" charset="0"/>
              </a:rPr>
              <a:t>Key Steps: </a:t>
            </a:r>
            <a:r>
              <a:rPr lang="en-US" sz="1400" dirty="0">
                <a:solidFill>
                  <a:schemeClr val="tx1"/>
                </a:solidFill>
                <a:latin typeface="Lucida Fax" panose="02060602050505020204" pitchFamily="18" charset="0"/>
              </a:rPr>
              <a:t>Conduct Exploratory Data Analysis (EDA):</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Descriptive statistics: central tendency &amp; distribution.</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Create charts to visualize distribution, relationships, missing values, and outliers.</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Clean data (including imputation) and transform it (e.g., merging spreadsheets).</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Perform hypothesis testing (t-test in Excel).</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Interpret and summarize results.</a:t>
            </a:r>
          </a:p>
          <a:p>
            <a:r>
              <a:rPr lang="en-US" sz="1400" b="1" dirty="0">
                <a:solidFill>
                  <a:schemeClr val="tx1"/>
                </a:solidFill>
                <a:latin typeface="Lucida Fax" panose="02060602050505020204" pitchFamily="18" charset="0"/>
              </a:rPr>
              <a:t>Excel Functions Used:</a:t>
            </a:r>
            <a:endParaRPr lang="en-US" sz="1400" dirty="0">
              <a:solidFill>
                <a:schemeClr val="tx1"/>
              </a:solidFill>
              <a:latin typeface="Lucida Fax" panose="02060602050505020204" pitchFamily="18" charset="0"/>
            </a:endParaRP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FIND &amp; SELECT, REPLACE WITH, REPLACE ALL, REMOVE DUPLICATES.</a:t>
            </a:r>
          </a:p>
          <a:p>
            <a:pPr marL="742950" lvl="1" indent="-285750">
              <a:buFont typeface="Arial" panose="020B0604020202020204" pitchFamily="34" charset="0"/>
              <a:buChar char="•"/>
            </a:pPr>
            <a:r>
              <a:rPr lang="en-US" sz="1400" dirty="0">
                <a:solidFill>
                  <a:schemeClr val="tx1"/>
                </a:solidFill>
                <a:latin typeface="Lucida Fax" panose="02060602050505020204" pitchFamily="18" charset="0"/>
              </a:rPr>
              <a:t>PivotTables and SUMIFS for summarizing and aggregating data.</a:t>
            </a:r>
          </a:p>
          <a:p>
            <a:pPr algn="just"/>
            <a:endParaRPr lang="en-US" sz="1400" dirty="0">
              <a:solidFill>
                <a:schemeClr val="tx1"/>
              </a:solidFill>
              <a:latin typeface="Lucida Fax" panose="02060602050505020204" pitchFamily="18" charset="0"/>
            </a:endParaRPr>
          </a:p>
          <a:p>
            <a:pPr algn="just"/>
            <a:endParaRPr lang="en-US" sz="1600" dirty="0">
              <a:solidFill>
                <a:schemeClr val="tx1"/>
              </a:solidFill>
              <a:latin typeface="Lucida Fax" panose="02060602050505020204" pitchFamily="18" charset="0"/>
            </a:endParaRPr>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190747" y="522898"/>
            <a:ext cx="200125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624650" cy="14957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latin typeface="Lucida Fax" panose="02060602050505020204" pitchFamily="18" charset="0"/>
              </a:rPr>
              <a:t>Preparing for Influenza Season</a:t>
            </a:r>
          </a:p>
          <a:p>
            <a:pPr algn="ctr"/>
            <a:br>
              <a:rPr lang="en-US" sz="3600" b="1" dirty="0">
                <a:solidFill>
                  <a:schemeClr val="tx1">
                    <a:lumMod val="75000"/>
                    <a:lumOff val="25000"/>
                  </a:schemeClr>
                </a:solidFill>
                <a:latin typeface="Lucida Fax" panose="02060602050505020204" pitchFamily="18" charset="0"/>
              </a:rPr>
            </a:br>
            <a:endParaRPr lang="en-US" sz="3600" b="1" dirty="0">
              <a:solidFill>
                <a:schemeClr val="tx1">
                  <a:lumMod val="75000"/>
                  <a:lumOff val="25000"/>
                </a:schemeClr>
              </a:solidFill>
              <a:latin typeface="Lucida Fax" panose="02060602050505020204" pitchFamily="18" charset="0"/>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191302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52902" y="5397320"/>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39100" y="53732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1232666" y="5823380"/>
            <a:ext cx="2692879" cy="430887"/>
          </a:xfrm>
          <a:prstGeom prst="rect">
            <a:avLst/>
          </a:prstGeom>
        </p:spPr>
        <p:txBody>
          <a:bodyPr wrap="square" lIns="0" tIns="0" rIns="0" bIns="0" anchor="t">
            <a:spAutoFit/>
          </a:bodyPr>
          <a:lstStyle/>
          <a:p>
            <a:pPr algn="just"/>
            <a:r>
              <a:rPr lang="en-US" sz="1400" dirty="0">
                <a:solidFill>
                  <a:schemeClr val="tx1"/>
                </a:solidFill>
                <a:latin typeface="Lucida Fax" panose="02060602050505020204" pitchFamily="18" charset="0"/>
              </a:rPr>
              <a:t>Improve flu season readiness by optimizing staffing needs.</a:t>
            </a:r>
          </a:p>
        </p:txBody>
      </p:sp>
      <p:sp>
        <p:nvSpPr>
          <p:cNvPr id="44" name="Rectangle 43">
            <a:extLst>
              <a:ext uri="{FF2B5EF4-FFF2-40B4-BE49-F238E27FC236}">
                <a16:creationId xmlns:a16="http://schemas.microsoft.com/office/drawing/2014/main" id="{71E47AC8-8358-4724-91F8-0D1B21FC5F47}"/>
              </a:ext>
            </a:extLst>
          </p:cNvPr>
          <p:cNvSpPr/>
          <p:nvPr/>
        </p:nvSpPr>
        <p:spPr>
          <a:xfrm>
            <a:off x="1182350" y="5416039"/>
            <a:ext cx="2743195" cy="307777"/>
          </a:xfrm>
          <a:prstGeom prst="rect">
            <a:avLst/>
          </a:prstGeom>
        </p:spPr>
        <p:txBody>
          <a:bodyPr wrap="square" lIns="0" tIns="0" rIns="0" bIns="0" anchor="t">
            <a:spAutoFit/>
          </a:bodyPr>
          <a:lstStyle/>
          <a:p>
            <a:pPr algn="ctr"/>
            <a:r>
              <a:rPr lang="en-US" sz="2000" dirty="0">
                <a:latin typeface="Lucida Fax" panose="02060602050505020204" pitchFamily="18" charset="0"/>
              </a:rPr>
              <a:t>GOALS</a:t>
            </a:r>
            <a:endParaRPr lang="en-US" sz="2000" dirty="0">
              <a:solidFill>
                <a:schemeClr val="accent3">
                  <a:lumMod val="75000"/>
                </a:schemeClr>
              </a:solidFill>
              <a:latin typeface="Lucida Fax" panose="02060602050505020204" pitchFamily="18" charset="0"/>
              <a:cs typeface="Segoe UI" panose="020B0502040204020203" pitchFamily="34" charset="0"/>
            </a:endParaRPr>
          </a:p>
        </p:txBody>
      </p:sp>
      <p:sp>
        <p:nvSpPr>
          <p:cNvPr id="47" name="Rectangle 46">
            <a:extLst>
              <a:ext uri="{FF2B5EF4-FFF2-40B4-BE49-F238E27FC236}">
                <a16:creationId xmlns:a16="http://schemas.microsoft.com/office/drawing/2014/main" id="{839BCDE9-6CF8-45EE-BFA1-6E32ED5C240E}"/>
              </a:ext>
            </a:extLst>
          </p:cNvPr>
          <p:cNvSpPr/>
          <p:nvPr/>
        </p:nvSpPr>
        <p:spPr>
          <a:xfrm>
            <a:off x="4841034" y="5065494"/>
            <a:ext cx="3392553" cy="615553"/>
          </a:xfrm>
          <a:prstGeom prst="rect">
            <a:avLst/>
          </a:prstGeom>
        </p:spPr>
        <p:txBody>
          <a:bodyPr wrap="square" lIns="0" tIns="0" rIns="0" bIns="0" anchor="t">
            <a:spAutoFit/>
          </a:bodyPr>
          <a:lstStyle/>
          <a:p>
            <a:pPr algn="just"/>
            <a:endParaRPr lang="en-US" sz="2000" dirty="0">
              <a:solidFill>
                <a:schemeClr val="tx1"/>
              </a:solidFill>
              <a:latin typeface="Lucida Fax" panose="02060602050505020204" pitchFamily="18" charset="0"/>
            </a:endParaRPr>
          </a:p>
          <a:p>
            <a:pPr algn="just"/>
            <a:r>
              <a:rPr lang="en-US" sz="2000" dirty="0">
                <a:solidFill>
                  <a:schemeClr val="tx1"/>
                </a:solidFill>
                <a:latin typeface="Lucida Fax" panose="02060602050505020204" pitchFamily="18" charset="0"/>
              </a:rPr>
              <a:t>STAKEHOLDERS</a:t>
            </a:r>
          </a:p>
        </p:txBody>
      </p:sp>
      <p:sp>
        <p:nvSpPr>
          <p:cNvPr id="49" name="Rectangle 48">
            <a:extLst>
              <a:ext uri="{FF2B5EF4-FFF2-40B4-BE49-F238E27FC236}">
                <a16:creationId xmlns:a16="http://schemas.microsoft.com/office/drawing/2014/main" id="{7FA68D61-8BDC-4C14-9F0D-CF0C946CD30A}"/>
              </a:ext>
            </a:extLst>
          </p:cNvPr>
          <p:cNvSpPr/>
          <p:nvPr/>
        </p:nvSpPr>
        <p:spPr>
          <a:xfrm>
            <a:off x="8478078" y="5800575"/>
            <a:ext cx="2743195" cy="221343"/>
          </a:xfrm>
          <a:prstGeom prst="rect">
            <a:avLst/>
          </a:prstGeom>
        </p:spPr>
        <p:txBody>
          <a:bodyPr wrap="square" lIns="0" tIns="0" rIns="0" bIns="0" anchor="t">
            <a:spAutoFit/>
          </a:bodyPr>
          <a:lstStyle/>
          <a:p>
            <a:pPr>
              <a:lnSpc>
                <a:spcPts val="1900"/>
              </a:lnSpc>
            </a:pPr>
            <a:r>
              <a:rPr lang="en-CA" sz="1400" dirty="0">
                <a:latin typeface="Lucida Fax" panose="02060602050505020204" pitchFamily="18" charset="0"/>
              </a:rPr>
              <a:t>Excel, PowerPoint, Tableau</a:t>
            </a:r>
            <a:endParaRPr lang="en-US" sz="14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445210" y="5419913"/>
            <a:ext cx="2743195" cy="307777"/>
          </a:xfrm>
          <a:prstGeom prst="rect">
            <a:avLst/>
          </a:prstGeom>
        </p:spPr>
        <p:txBody>
          <a:bodyPr wrap="square" lIns="0" tIns="0" rIns="0" bIns="0" anchor="t">
            <a:spAutoFit/>
          </a:bodyPr>
          <a:lstStyle/>
          <a:p>
            <a:r>
              <a:rPr lang="en-CA" sz="2000" dirty="0">
                <a:latin typeface="Lucida Fax" panose="02060602050505020204" pitchFamily="18" charset="0"/>
              </a:rPr>
              <a:t>TOOLS USED</a:t>
            </a:r>
            <a:endParaRPr lang="en-US" sz="2000" dirty="0">
              <a:solidFill>
                <a:schemeClr val="tx1">
                  <a:lumMod val="75000"/>
                  <a:lumOff val="25000"/>
                </a:schemeClr>
              </a:solidFill>
              <a:latin typeface="Lucida Fax" panose="02060602050505020204" pitchFamily="18" charset="0"/>
              <a:cs typeface="Segoe UI" panose="020B0502040204020203" pitchFamily="34" charset="0"/>
            </a:endParaRPr>
          </a:p>
        </p:txBody>
      </p:sp>
      <p:sp>
        <p:nvSpPr>
          <p:cNvPr id="10" name="TextBox 9">
            <a:extLst>
              <a:ext uri="{FF2B5EF4-FFF2-40B4-BE49-F238E27FC236}">
                <a16:creationId xmlns:a16="http://schemas.microsoft.com/office/drawing/2014/main" id="{AFD844E8-EEEC-7FC5-090E-7BF3C9271588}"/>
              </a:ext>
            </a:extLst>
          </p:cNvPr>
          <p:cNvSpPr txBox="1"/>
          <p:nvPr/>
        </p:nvSpPr>
        <p:spPr>
          <a:xfrm>
            <a:off x="4470333" y="5669491"/>
            <a:ext cx="3462956" cy="1169551"/>
          </a:xfrm>
          <a:prstGeom prst="rect">
            <a:avLst/>
          </a:prstGeom>
          <a:noFill/>
        </p:spPr>
        <p:txBody>
          <a:bodyPr wrap="square">
            <a:spAutoFit/>
          </a:bodyPr>
          <a:lstStyle/>
          <a:p>
            <a:pPr algn="just">
              <a:buFont typeface="Arial" panose="020B0604020202020204" pitchFamily="34" charset="0"/>
              <a:buChar char="•"/>
            </a:pPr>
            <a:r>
              <a:rPr lang="en-US" sz="1400" dirty="0">
                <a:solidFill>
                  <a:schemeClr val="tx1"/>
                </a:solidFill>
                <a:latin typeface="Lucida Fax" panose="02060602050505020204" pitchFamily="18" charset="0"/>
              </a:rPr>
              <a:t>Medical agency frontline staff</a:t>
            </a:r>
          </a:p>
          <a:p>
            <a:pPr algn="just">
              <a:buFont typeface="Arial" panose="020B0604020202020204" pitchFamily="34" charset="0"/>
              <a:buChar char="•"/>
            </a:pPr>
            <a:r>
              <a:rPr lang="en-US" sz="1400" dirty="0">
                <a:solidFill>
                  <a:schemeClr val="tx1"/>
                </a:solidFill>
                <a:latin typeface="Lucida Fax" panose="02060602050505020204" pitchFamily="18" charset="0"/>
              </a:rPr>
              <a:t>Hospitals and clinics using staffing services</a:t>
            </a:r>
          </a:p>
          <a:p>
            <a:pPr algn="just">
              <a:buFont typeface="Arial" panose="020B0604020202020204" pitchFamily="34" charset="0"/>
              <a:buChar char="•"/>
            </a:pPr>
            <a:r>
              <a:rPr lang="en-US" sz="1400" dirty="0">
                <a:solidFill>
                  <a:schemeClr val="tx1"/>
                </a:solidFill>
                <a:latin typeface="Lucida Fax" panose="02060602050505020204" pitchFamily="18" charset="0"/>
              </a:rPr>
              <a:t>Influenza patients</a:t>
            </a:r>
          </a:p>
          <a:p>
            <a:pPr algn="just">
              <a:buFont typeface="Arial" panose="020B0604020202020204" pitchFamily="34" charset="0"/>
              <a:buChar char="•"/>
            </a:pPr>
            <a:r>
              <a:rPr lang="en-US" sz="1400" dirty="0">
                <a:solidFill>
                  <a:schemeClr val="tx1"/>
                </a:solidFill>
                <a:latin typeface="Lucida Fax" panose="02060602050505020204" pitchFamily="18" charset="0"/>
              </a:rPr>
              <a:t>Staffing agency administrators</a:t>
            </a:r>
          </a:p>
        </p:txBody>
      </p:sp>
      <p:sp>
        <p:nvSpPr>
          <p:cNvPr id="12" name="Slide Number Placeholder 11">
            <a:extLst>
              <a:ext uri="{FF2B5EF4-FFF2-40B4-BE49-F238E27FC236}">
                <a16:creationId xmlns:a16="http://schemas.microsoft.com/office/drawing/2014/main" id="{D0A5E2FF-D0C7-8101-3B8F-7C33712D8279}"/>
              </a:ext>
            </a:extLst>
          </p:cNvPr>
          <p:cNvSpPr>
            <a:spLocks noGrp="1"/>
          </p:cNvSpPr>
          <p:nvPr>
            <p:ph type="sldNum" sz="quarter" idx="12"/>
          </p:nvPr>
        </p:nvSpPr>
        <p:spPr/>
        <p:txBody>
          <a:bodyPr/>
          <a:lstStyle/>
          <a:p>
            <a:fld id="{06FEDF93-2BFD-41CA-ABC7-B039102F3792}" type="slidenum">
              <a:rPr lang="en-US" smtClean="0"/>
              <a:t>9</a:t>
            </a:fld>
            <a:endParaRPr lang="en-US" dirty="0"/>
          </a:p>
        </p:txBody>
      </p:sp>
    </p:spTree>
    <p:extLst>
      <p:ext uri="{BB962C8B-B14F-4D97-AF65-F5344CB8AC3E}">
        <p14:creationId xmlns:p14="http://schemas.microsoft.com/office/powerpoint/2010/main" val="31292221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Wisp</Template>
  <TotalTime>5554</TotalTime>
  <Words>4358</Words>
  <Application>Microsoft Office PowerPoint</Application>
  <PresentationFormat>Widescreen</PresentationFormat>
  <Paragraphs>523</Paragraphs>
  <Slides>34</Slides>
  <Notes>27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Adobe Fan Heiti Std B</vt:lpstr>
      <vt:lpstr>Adobe Garamond Pro Bold</vt:lpstr>
      <vt:lpstr>Aptos Narrow</vt:lpstr>
      <vt:lpstr>Arial</vt:lpstr>
      <vt:lpstr>Benton Sans Book</vt:lpstr>
      <vt:lpstr>Calibri</vt:lpstr>
      <vt:lpstr>Century Gothic</vt:lpstr>
      <vt:lpstr>Lucida Fax</vt:lpstr>
      <vt:lpstr>Segoe UI Light</vt:lpstr>
      <vt:lpstr>Wingdings 3</vt:lpstr>
      <vt:lpstr>Wisp</vt:lpstr>
      <vt:lpstr>Package</vt:lpstr>
      <vt:lpstr>MANISHA TOMAR  DATA ANALYTICS PORTFOLIO  </vt:lpstr>
      <vt:lpstr>Project analysis slide 3</vt:lpstr>
      <vt:lpstr>PowerPoint Presentation</vt:lpstr>
      <vt:lpstr>Project analysis slide 5</vt:lpstr>
      <vt:lpstr>Project analysis slide 8</vt:lpstr>
      <vt:lpstr>Project analysis slide 5</vt:lpstr>
      <vt:lpstr>Project analysis slide 5</vt:lpstr>
      <vt:lpstr>PowerPoint Presentation</vt:lpstr>
      <vt:lpstr>Project analysis slide 5</vt:lpstr>
      <vt:lpstr>Project analysis slide 8</vt:lpstr>
      <vt:lpstr>Project analysis slide 5</vt:lpstr>
      <vt:lpstr>Project analysis slide 5</vt:lpstr>
      <vt:lpstr>PowerPoint Presentation</vt:lpstr>
      <vt:lpstr>Project analysis slide 5</vt:lpstr>
      <vt:lpstr>Project analysis slide 8</vt:lpstr>
      <vt:lpstr>Project analysis slide 5</vt:lpstr>
      <vt:lpstr>Project analysis slide 5</vt:lpstr>
      <vt:lpstr>PowerPoint Presentation</vt:lpstr>
      <vt:lpstr>Project analysis slide 5</vt:lpstr>
      <vt:lpstr>Project analysis slide 8</vt:lpstr>
      <vt:lpstr>Project analysis slide 5</vt:lpstr>
      <vt:lpstr>Project analysis slide 5</vt:lpstr>
      <vt:lpstr>PowerPoint Presentation</vt:lpstr>
      <vt:lpstr>Project analysis slide 5</vt:lpstr>
      <vt:lpstr>Project analysis slide 8</vt:lpstr>
      <vt:lpstr>Project analysis slide 5</vt:lpstr>
      <vt:lpstr>Project analysis slide 5</vt:lpstr>
      <vt:lpstr>PowerPoint Presentation</vt:lpstr>
      <vt:lpstr>Project analysis slide 5</vt:lpstr>
      <vt:lpstr>Project analysis slide 8</vt:lpstr>
      <vt:lpstr>Project analysis slide 5</vt:lpstr>
      <vt:lpstr>PowerPoint Presentation</vt:lpstr>
      <vt:lpstr>Project analysis slide 5</vt:lpstr>
      <vt:lpstr>Project analysis 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Manisha Tomar</dc:creator>
  <cp:lastModifiedBy>Manisha Tomar</cp:lastModifiedBy>
  <cp:revision>115</cp:revision>
  <dcterms:created xsi:type="dcterms:W3CDTF">2024-08-13T18:49:43Z</dcterms:created>
  <dcterms:modified xsi:type="dcterms:W3CDTF">2024-09-11T19:16:34Z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